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50D1E71-D667-447B-8821-5E82FC784ECA}">
  <a:tblStyle styleId="{950D1E71-D667-447B-8821-5E82FC784ECA}"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5" d="100"/>
          <a:sy n="115" d="100"/>
        </p:scale>
        <p:origin x="-282" y="-10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b="1"/>
              <a:t>Mike intro</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0" rtl="0">
              <a:spcBef>
                <a:spcPts val="600"/>
              </a:spcBef>
              <a:buNone/>
            </a:pPr>
            <a:r>
              <a:rPr lang="en" sz="2400">
                <a:solidFill>
                  <a:schemeClr val="dk1"/>
                </a:solidFill>
              </a:rPr>
              <a:t>We were teaching some units of work only once or twice a year and therefore we were trying to make judgements in areas we hadn’t covered that year yet or if we had it might have been a long time ago.</a:t>
            </a:r>
          </a:p>
          <a:p>
            <a:pPr marL="457200" lvl="0" indent="0" rtl="0">
              <a:spcBef>
                <a:spcPts val="600"/>
              </a:spcBef>
              <a:buClr>
                <a:schemeClr val="dk1"/>
              </a:buClr>
              <a:buSzPct val="45833"/>
              <a:buFont typeface="Arial"/>
              <a:buNone/>
            </a:pPr>
            <a:r>
              <a:rPr lang="en" sz="2400">
                <a:solidFill>
                  <a:schemeClr val="dk1"/>
                </a:solidFill>
              </a:rPr>
              <a:t>Good practice to revisit concepts far more frequently.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Clr>
                <a:schemeClr val="dk1"/>
              </a:buClr>
              <a:buSzPct val="45833"/>
              <a:buFont typeface="Arial"/>
              <a:buNone/>
            </a:pPr>
            <a:r>
              <a:rPr lang="en" sz="2400"/>
              <a:t>Phil:</a:t>
            </a:r>
          </a:p>
          <a:p>
            <a:pPr lvl="0">
              <a:spcBef>
                <a:spcPts val="600"/>
              </a:spcBef>
              <a:buClr>
                <a:schemeClr val="dk1"/>
              </a:buClr>
              <a:buSzPct val="45833"/>
              <a:buFont typeface="Arial"/>
              <a:buNone/>
            </a:pPr>
            <a:r>
              <a:rPr lang="en" sz="2400"/>
              <a:t>We were teaching numeracy strands and the other strands separately and if there was any integration it was mainly the numeracy skills that were monitored.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Clr>
                <a:schemeClr val="dk1"/>
              </a:buClr>
              <a:buSzPct val="45833"/>
              <a:buFont typeface="Arial"/>
              <a:buNone/>
            </a:pPr>
            <a:r>
              <a:rPr lang="en" sz="2400"/>
              <a:t>Maths was taught predominantly at “maths time”. There were other times maths was used eg. in science and technology etc. </a:t>
            </a:r>
          </a:p>
          <a:p>
            <a:pPr lvl="0" rtl="0">
              <a:spcBef>
                <a:spcPts val="600"/>
              </a:spcBef>
              <a:buClr>
                <a:schemeClr val="dk1"/>
              </a:buClr>
              <a:buSzPct val="45833"/>
              <a:buFont typeface="Arial"/>
              <a:buNone/>
            </a:pPr>
            <a:r>
              <a:rPr lang="en" sz="2400"/>
              <a:t>but never really taught specifically or monitored closely.</a:t>
            </a:r>
          </a:p>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Mike  Many schools statistical inquiry. Us yes a bit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8" name="Shape 1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Phil</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4" name="Shape 1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NZ-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1" name="Shape 1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Mike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Mike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Phil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Phil/mike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6" name="Shape 1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Phil (Treat drop goal and penalty as the same)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2" name="Shape 1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Mike</a:t>
            </a:r>
          </a:p>
          <a:p>
            <a:pPr lvl="0" rtl="0">
              <a:lnSpc>
                <a:spcPct val="115000"/>
              </a:lnSpc>
              <a:spcBef>
                <a:spcPts val="0"/>
              </a:spcBef>
              <a:buClr>
                <a:schemeClr val="dk1"/>
              </a:buClr>
              <a:buSzPct val="100000"/>
              <a:buFont typeface="Arial"/>
              <a:buNone/>
            </a:pPr>
            <a:r>
              <a:rPr lang="en"/>
              <a:t>Fortunately Pact is a broad and aligned assessment framework, that heads us back in the right direction</a:t>
            </a:r>
          </a:p>
          <a:p>
            <a:pPr>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8" name="Shape 1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Mike </a:t>
            </a:r>
          </a:p>
          <a:p>
            <a:pPr rtl="0">
              <a:spcBef>
                <a:spcPts val="0"/>
              </a:spcBef>
              <a:buNone/>
            </a:pPr>
            <a:r>
              <a:rPr lang="en"/>
              <a:t>Summary</a:t>
            </a:r>
          </a:p>
          <a:p>
            <a:pPr>
              <a:spcBef>
                <a:spcPts val="0"/>
              </a:spcBef>
              <a:buNone/>
            </a:pPr>
            <a:r>
              <a:rPr lang="en"/>
              <a:t>Q&amp;A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Using Pact supports our refocussing on good teaching and learning in maths.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rot="10800000" flipH="1">
            <a:off x="0" y="3093234"/>
            <a:ext cx="8458200" cy="7124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10" name="Shape 10"/>
          <p:cNvSpPr txBox="1">
            <a:spLocks noGrp="1"/>
          </p:cNvSpPr>
          <p:nvPr>
            <p:ph type="ctrTitle"/>
          </p:nvPr>
        </p:nvSpPr>
        <p:spPr>
          <a:xfrm>
            <a:off x="685800" y="1300757"/>
            <a:ext cx="7772400" cy="1684199"/>
          </a:xfrm>
          <a:prstGeom prst="rect">
            <a:avLst/>
          </a:prstGeom>
        </p:spPr>
        <p:txBody>
          <a:bodyPr lIns="91425" tIns="91425" rIns="91425" bIns="91425" anchor="b" anchorCtr="0"/>
          <a:lstStyle>
            <a:lvl1pPr>
              <a:spcBef>
                <a:spcPts val="0"/>
              </a:spcBef>
              <a:buClr>
                <a:schemeClr val="dk2"/>
              </a:buClr>
              <a:buSzPct val="100000"/>
              <a:defRPr sz="7200">
                <a:solidFill>
                  <a:schemeClr val="dk2"/>
                </a:solidFill>
              </a:defRPr>
            </a:lvl1pPr>
            <a:lvl2pPr>
              <a:spcBef>
                <a:spcPts val="0"/>
              </a:spcBef>
              <a:buClr>
                <a:schemeClr val="dk2"/>
              </a:buClr>
              <a:buSzPct val="100000"/>
              <a:defRPr sz="7200">
                <a:solidFill>
                  <a:schemeClr val="dk2"/>
                </a:solidFill>
              </a:defRPr>
            </a:lvl2pPr>
            <a:lvl3pPr>
              <a:spcBef>
                <a:spcPts val="0"/>
              </a:spcBef>
              <a:buClr>
                <a:schemeClr val="dk2"/>
              </a:buClr>
              <a:buSzPct val="100000"/>
              <a:defRPr sz="7200">
                <a:solidFill>
                  <a:schemeClr val="dk2"/>
                </a:solidFill>
              </a:defRPr>
            </a:lvl3pPr>
            <a:lvl4pPr>
              <a:spcBef>
                <a:spcPts val="0"/>
              </a:spcBef>
              <a:buClr>
                <a:schemeClr val="dk2"/>
              </a:buClr>
              <a:buSzPct val="100000"/>
              <a:defRPr sz="7200">
                <a:solidFill>
                  <a:schemeClr val="dk2"/>
                </a:solidFill>
              </a:defRPr>
            </a:lvl4pPr>
            <a:lvl5pPr>
              <a:spcBef>
                <a:spcPts val="0"/>
              </a:spcBef>
              <a:buClr>
                <a:schemeClr val="dk2"/>
              </a:buClr>
              <a:buSzPct val="100000"/>
              <a:defRPr sz="7200">
                <a:solidFill>
                  <a:schemeClr val="dk2"/>
                </a:solidFill>
              </a:defRPr>
            </a:lvl5pPr>
            <a:lvl6pPr>
              <a:spcBef>
                <a:spcPts val="0"/>
              </a:spcBef>
              <a:buClr>
                <a:schemeClr val="dk2"/>
              </a:buClr>
              <a:buSzPct val="100000"/>
              <a:defRPr sz="7200">
                <a:solidFill>
                  <a:schemeClr val="dk2"/>
                </a:solidFill>
              </a:defRPr>
            </a:lvl6pPr>
            <a:lvl7pPr>
              <a:spcBef>
                <a:spcPts val="0"/>
              </a:spcBef>
              <a:buClr>
                <a:schemeClr val="dk2"/>
              </a:buClr>
              <a:buSzPct val="100000"/>
              <a:defRPr sz="7200">
                <a:solidFill>
                  <a:schemeClr val="dk2"/>
                </a:solidFill>
              </a:defRPr>
            </a:lvl7pPr>
            <a:lvl8pPr>
              <a:spcBef>
                <a:spcPts val="0"/>
              </a:spcBef>
              <a:buClr>
                <a:schemeClr val="dk2"/>
              </a:buClr>
              <a:buSzPct val="100000"/>
              <a:defRPr sz="7200">
                <a:solidFill>
                  <a:schemeClr val="dk2"/>
                </a:solidFill>
              </a:defRPr>
            </a:lvl8pPr>
            <a:lvl9pPr>
              <a:spcBef>
                <a:spcPts val="0"/>
              </a:spcBef>
              <a:buClr>
                <a:schemeClr val="dk2"/>
              </a:buClr>
              <a:buSzPct val="100000"/>
              <a:defRPr sz="7200">
                <a:solidFill>
                  <a:schemeClr val="dk2"/>
                </a:solidFill>
              </a:defRPr>
            </a:lvl9pPr>
          </a:lstStyle>
          <a:p>
            <a:endParaRPr/>
          </a:p>
        </p:txBody>
      </p:sp>
      <p:sp>
        <p:nvSpPr>
          <p:cNvPr id="11" name="Shape 11"/>
          <p:cNvSpPr txBox="1">
            <a:spLocks noGrp="1"/>
          </p:cNvSpPr>
          <p:nvPr>
            <p:ph type="subTitle" idx="1"/>
          </p:nvPr>
        </p:nvSpPr>
        <p:spPr>
          <a:xfrm>
            <a:off x="685800" y="3093357"/>
            <a:ext cx="7772400" cy="712499"/>
          </a:xfrm>
          <a:prstGeom prst="rect">
            <a:avLst/>
          </a:prstGeom>
        </p:spPr>
        <p:txBody>
          <a:bodyPr lIns="91425" tIns="91425" rIns="91425" bIns="91425" anchor="ctr" anchorCtr="0"/>
          <a:lstStyle>
            <a:lvl1pPr>
              <a:spcBef>
                <a:spcPts val="0"/>
              </a:spcBef>
              <a:buClr>
                <a:schemeClr val="lt2"/>
              </a:buClr>
              <a:buNone/>
              <a:defRPr b="1">
                <a:solidFill>
                  <a:schemeClr val="lt2"/>
                </a:solidFill>
              </a:defRPr>
            </a:lvl1pPr>
            <a:lvl2pPr>
              <a:spcBef>
                <a:spcPts val="0"/>
              </a:spcBef>
              <a:buClr>
                <a:schemeClr val="lt2"/>
              </a:buClr>
              <a:buSzPct val="100000"/>
              <a:buNone/>
              <a:defRPr sz="3000" b="1">
                <a:solidFill>
                  <a:schemeClr val="lt2"/>
                </a:solidFill>
              </a:defRPr>
            </a:lvl2pPr>
            <a:lvl3pPr>
              <a:spcBef>
                <a:spcPts val="0"/>
              </a:spcBef>
              <a:buClr>
                <a:schemeClr val="lt2"/>
              </a:buClr>
              <a:buSzPct val="100000"/>
              <a:buNone/>
              <a:defRPr sz="3000" b="1">
                <a:solidFill>
                  <a:schemeClr val="lt2"/>
                </a:solidFill>
              </a:defRPr>
            </a:lvl3pPr>
            <a:lvl4pPr>
              <a:spcBef>
                <a:spcPts val="0"/>
              </a:spcBef>
              <a:buClr>
                <a:schemeClr val="lt2"/>
              </a:buClr>
              <a:buSzPct val="100000"/>
              <a:buNone/>
              <a:defRPr sz="3000" b="1">
                <a:solidFill>
                  <a:schemeClr val="lt2"/>
                </a:solidFill>
              </a:defRPr>
            </a:lvl4pPr>
            <a:lvl5pPr>
              <a:spcBef>
                <a:spcPts val="0"/>
              </a:spcBef>
              <a:buClr>
                <a:schemeClr val="lt2"/>
              </a:buClr>
              <a:buSzPct val="100000"/>
              <a:buNone/>
              <a:defRPr sz="3000" b="1">
                <a:solidFill>
                  <a:schemeClr val="lt2"/>
                </a:solidFill>
              </a:defRPr>
            </a:lvl5pPr>
            <a:lvl6pPr>
              <a:spcBef>
                <a:spcPts val="0"/>
              </a:spcBef>
              <a:buClr>
                <a:schemeClr val="lt2"/>
              </a:buClr>
              <a:buSzPct val="100000"/>
              <a:buNone/>
              <a:defRPr sz="3000" b="1">
                <a:solidFill>
                  <a:schemeClr val="lt2"/>
                </a:solidFill>
              </a:defRPr>
            </a:lvl6pPr>
            <a:lvl7pPr>
              <a:spcBef>
                <a:spcPts val="0"/>
              </a:spcBef>
              <a:buClr>
                <a:schemeClr val="lt2"/>
              </a:buClr>
              <a:buSzPct val="100000"/>
              <a:buNone/>
              <a:defRPr sz="3000" b="1">
                <a:solidFill>
                  <a:schemeClr val="lt2"/>
                </a:solidFill>
              </a:defRPr>
            </a:lvl7pPr>
            <a:lvl8pPr>
              <a:spcBef>
                <a:spcPts val="0"/>
              </a:spcBef>
              <a:buClr>
                <a:schemeClr val="lt2"/>
              </a:buClr>
              <a:buSzPct val="100000"/>
              <a:buNone/>
              <a:defRPr sz="3000" b="1">
                <a:solidFill>
                  <a:schemeClr val="lt2"/>
                </a:solidFill>
              </a:defRPr>
            </a:lvl8pPr>
            <a:lvl9pPr>
              <a:spcBef>
                <a:spcPts val="0"/>
              </a:spcBef>
              <a:buClr>
                <a:schemeClr val="lt2"/>
              </a:buClr>
              <a:buSzPct val="100000"/>
              <a:buNone/>
              <a:defRPr sz="3000" b="1">
                <a:solidFill>
                  <a:schemeClr val="lt2"/>
                </a:solidFill>
              </a:defRPr>
            </a:lvl9pPr>
          </a:lstStyle>
          <a:p>
            <a:endParaRPr/>
          </a:p>
        </p:txBody>
      </p:sp>
      <p:sp>
        <p:nvSpPr>
          <p:cNvPr id="12" name="Shape 12"/>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3"/>
        <p:cNvGrpSpPr/>
        <p:nvPr/>
      </p:nvGrpSpPr>
      <p:grpSpPr>
        <a:xfrm>
          <a:off x="0" y="0"/>
          <a:ext cx="0" cy="0"/>
          <a:chOff x="0" y="0"/>
          <a:chExt cx="0" cy="0"/>
        </a:xfrm>
      </p:grpSpPr>
      <p:sp>
        <p:nvSpPr>
          <p:cNvPr id="14" name="Shape 14"/>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15" name="Shape 15"/>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1"/>
          </p:nvPr>
        </p:nvSpPr>
        <p:spPr>
          <a:xfrm>
            <a:off x="457200" y="1460499"/>
            <a:ext cx="82296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 name="Shape 17"/>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8"/>
        <p:cNvGrpSpPr/>
        <p:nvPr/>
      </p:nvGrpSpPr>
      <p:grpSpPr>
        <a:xfrm>
          <a:off x="0" y="0"/>
          <a:ext cx="0" cy="0"/>
          <a:chOff x="0" y="0"/>
          <a:chExt cx="0" cy="0"/>
        </a:xfrm>
      </p:grpSpPr>
      <p:sp>
        <p:nvSpPr>
          <p:cNvPr id="19" name="Shape 19"/>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20" name="Shape 20"/>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body" idx="1"/>
          </p:nvPr>
        </p:nvSpPr>
        <p:spPr>
          <a:xfrm>
            <a:off x="457200" y="1460499"/>
            <a:ext cx="40302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2" name="Shape 22"/>
          <p:cNvSpPr txBox="1">
            <a:spLocks noGrp="1"/>
          </p:cNvSpPr>
          <p:nvPr>
            <p:ph type="body" idx="2"/>
          </p:nvPr>
        </p:nvSpPr>
        <p:spPr>
          <a:xfrm>
            <a:off x="4656667" y="1461908"/>
            <a:ext cx="4030200" cy="34652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4"/>
        <p:cNvGrpSpPr/>
        <p:nvPr/>
      </p:nvGrpSpPr>
      <p:grpSpPr>
        <a:xfrm>
          <a:off x="0" y="0"/>
          <a:ext cx="0" cy="0"/>
          <a:chOff x="0" y="0"/>
          <a:chExt cx="0" cy="0"/>
        </a:xfrm>
      </p:grpSpPr>
      <p:sp>
        <p:nvSpPr>
          <p:cNvPr id="25" name="Shape 25"/>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26" name="Shape 26"/>
          <p:cNvSpPr txBox="1">
            <a:spLocks noGrp="1"/>
          </p:cNvSpPr>
          <p:nvPr>
            <p:ph type="title"/>
          </p:nvPr>
        </p:nvSpPr>
        <p:spPr>
          <a:xfrm>
            <a:off x="457200" y="205977"/>
            <a:ext cx="8229600" cy="11414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7" name="Shape 27"/>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8"/>
        <p:cNvGrpSpPr/>
        <p:nvPr/>
      </p:nvGrpSpPr>
      <p:grpSpPr>
        <a:xfrm>
          <a:off x="0" y="0"/>
          <a:ext cx="0" cy="0"/>
          <a:chOff x="0" y="0"/>
          <a:chExt cx="0" cy="0"/>
        </a:xfrm>
      </p:grpSpPr>
      <p:sp>
        <p:nvSpPr>
          <p:cNvPr id="29" name="Shape 29"/>
          <p:cNvSpPr/>
          <p:nvPr/>
        </p:nvSpPr>
        <p:spPr>
          <a:xfrm>
            <a:off x="0" y="4406309"/>
            <a:ext cx="8686800" cy="519599"/>
          </a:xfrm>
          <a:prstGeom prst="rect">
            <a:avLst/>
          </a:prstGeom>
          <a:solidFill>
            <a:schemeClr val="dk2"/>
          </a:solidFill>
          <a:ln>
            <a:noFill/>
          </a:ln>
        </p:spPr>
        <p:txBody>
          <a:bodyPr lIns="91425" tIns="45700" rIns="91425" bIns="45700" anchor="ctr" anchorCtr="0">
            <a:noAutofit/>
          </a:bodyPr>
          <a:lstStyle/>
          <a:p>
            <a:pPr>
              <a:spcBef>
                <a:spcPts val="0"/>
              </a:spcBef>
              <a:buNone/>
            </a:pPr>
            <a:endParaRPr/>
          </a:p>
        </p:txBody>
      </p:sp>
      <p:sp>
        <p:nvSpPr>
          <p:cNvPr id="30" name="Shape 30"/>
          <p:cNvSpPr txBox="1">
            <a:spLocks noGrp="1"/>
          </p:cNvSpPr>
          <p:nvPr>
            <p:ph type="body" idx="1"/>
          </p:nvPr>
        </p:nvSpPr>
        <p:spPr>
          <a:xfrm>
            <a:off x="457200" y="4406309"/>
            <a:ext cx="8229600" cy="519599"/>
          </a:xfrm>
          <a:prstGeom prst="rect">
            <a:avLst/>
          </a:prstGeom>
        </p:spPr>
        <p:txBody>
          <a:bodyPr lIns="91425" tIns="91425" rIns="91425" bIns="91425" anchor="ctr" anchorCtr="0"/>
          <a:lstStyle>
            <a:lvl1pPr>
              <a:spcBef>
                <a:spcPts val="0"/>
              </a:spcBef>
              <a:buClr>
                <a:schemeClr val="lt1"/>
              </a:buClr>
              <a:buSzPct val="100000"/>
              <a:buNone/>
              <a:defRPr sz="2400" b="1">
                <a:solidFill>
                  <a:schemeClr val="lt1"/>
                </a:solidFill>
              </a:defRPr>
            </a:lvl1pPr>
          </a:lstStyle>
          <a:p>
            <a:endParaRPr/>
          </a:p>
        </p:txBody>
      </p:sp>
      <p:sp>
        <p:nvSpPr>
          <p:cNvPr id="31" name="Shape 3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dk1"/>
                </a:solidFill>
              </a:rPr>
              <a:pPr>
                <a:spcBef>
                  <a:spcPts val="0"/>
                </a:spcBef>
                <a:buNone/>
              </a:pPr>
              <a:t>‹#›</a:t>
            </a:fld>
            <a:endParaRPr lang="en">
              <a:solidFill>
                <a:schemeClr val="dk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2"/>
        <p:cNvGrpSpPr/>
        <p:nvPr/>
      </p:nvGrpSpPr>
      <p:grpSpPr>
        <a:xfrm>
          <a:off x="0" y="0"/>
          <a:ext cx="0" cy="0"/>
          <a:chOff x="0" y="0"/>
          <a:chExt cx="0" cy="0"/>
        </a:xfrm>
      </p:grpSpPr>
      <p:sp>
        <p:nvSpPr>
          <p:cNvPr id="33" name="Shape 3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a:spcBef>
                <a:spcPts val="0"/>
              </a:spcBef>
              <a:buClr>
                <a:schemeClr val="lt1"/>
              </a:buClr>
              <a:buSzPct val="100000"/>
              <a:buNone/>
              <a:defRPr sz="4800" b="1">
                <a:solidFill>
                  <a:schemeClr val="lt1"/>
                </a:solidFill>
              </a:defRPr>
            </a:lvl1pPr>
            <a:lvl2pPr>
              <a:spcBef>
                <a:spcPts val="0"/>
              </a:spcBef>
              <a:buClr>
                <a:schemeClr val="lt1"/>
              </a:buClr>
              <a:buSzPct val="100000"/>
              <a:buNone/>
              <a:defRPr sz="4800" b="1">
                <a:solidFill>
                  <a:schemeClr val="lt1"/>
                </a:solidFill>
              </a:defRPr>
            </a:lvl2pPr>
            <a:lvl3pPr>
              <a:spcBef>
                <a:spcPts val="0"/>
              </a:spcBef>
              <a:buClr>
                <a:schemeClr val="lt1"/>
              </a:buClr>
              <a:buSzPct val="100000"/>
              <a:buNone/>
              <a:defRPr sz="4800" b="1">
                <a:solidFill>
                  <a:schemeClr val="lt1"/>
                </a:solidFill>
              </a:defRPr>
            </a:lvl3pPr>
            <a:lvl4pPr>
              <a:spcBef>
                <a:spcPts val="0"/>
              </a:spcBef>
              <a:buClr>
                <a:schemeClr val="lt1"/>
              </a:buClr>
              <a:buSzPct val="100000"/>
              <a:buNone/>
              <a:defRPr sz="4800" b="1">
                <a:solidFill>
                  <a:schemeClr val="lt1"/>
                </a:solidFill>
              </a:defRPr>
            </a:lvl4pPr>
            <a:lvl5pPr>
              <a:spcBef>
                <a:spcPts val="0"/>
              </a:spcBef>
              <a:buClr>
                <a:schemeClr val="lt1"/>
              </a:buClr>
              <a:buSzPct val="100000"/>
              <a:buNone/>
              <a:defRPr sz="4800" b="1">
                <a:solidFill>
                  <a:schemeClr val="lt1"/>
                </a:solidFill>
              </a:defRPr>
            </a:lvl5pPr>
            <a:lvl6pPr>
              <a:spcBef>
                <a:spcPts val="0"/>
              </a:spcBef>
              <a:buClr>
                <a:schemeClr val="lt1"/>
              </a:buClr>
              <a:buSzPct val="100000"/>
              <a:buNone/>
              <a:defRPr sz="4800" b="1">
                <a:solidFill>
                  <a:schemeClr val="lt1"/>
                </a:solidFill>
              </a:defRPr>
            </a:lvl6pPr>
            <a:lvl7pPr>
              <a:spcBef>
                <a:spcPts val="0"/>
              </a:spcBef>
              <a:buClr>
                <a:schemeClr val="lt1"/>
              </a:buClr>
              <a:buSzPct val="100000"/>
              <a:buNone/>
              <a:defRPr sz="4800" b="1">
                <a:solidFill>
                  <a:schemeClr val="lt1"/>
                </a:solidFill>
              </a:defRPr>
            </a:lvl7pPr>
            <a:lvl8pPr>
              <a:spcBef>
                <a:spcPts val="0"/>
              </a:spcBef>
              <a:buClr>
                <a:schemeClr val="lt1"/>
              </a:buClr>
              <a:buSzPct val="100000"/>
              <a:buNone/>
              <a:defRPr sz="4800" b="1">
                <a:solidFill>
                  <a:schemeClr val="lt1"/>
                </a:solidFill>
              </a:defRPr>
            </a:lvl8pPr>
            <a:lvl9pPr>
              <a:spcBef>
                <a:spcPts val="0"/>
              </a:spcBef>
              <a:buClr>
                <a:schemeClr val="lt1"/>
              </a:buClr>
              <a:buSzPct val="100000"/>
              <a:buNone/>
              <a:defRPr sz="4800" b="1">
                <a:solidFill>
                  <a:schemeClr val="lt1"/>
                </a:solidFill>
              </a:defRPr>
            </a:lvl9pPr>
          </a:lstStyle>
          <a:p>
            <a:endParaRPr/>
          </a:p>
        </p:txBody>
      </p:sp>
      <p:sp>
        <p:nvSpPr>
          <p:cNvPr id="6" name="Shape 6"/>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a:spcBef>
                <a:spcPts val="600"/>
              </a:spcBef>
              <a:buClr>
                <a:schemeClr val="dk2"/>
              </a:buClr>
              <a:buSzPct val="100000"/>
              <a:defRPr sz="3000">
                <a:solidFill>
                  <a:schemeClr val="dk2"/>
                </a:solidFill>
              </a:defRPr>
            </a:lvl1pPr>
            <a:lvl2pPr>
              <a:spcBef>
                <a:spcPts val="480"/>
              </a:spcBef>
              <a:buClr>
                <a:schemeClr val="dk2"/>
              </a:buClr>
              <a:buSzPct val="100000"/>
              <a:defRPr sz="2400">
                <a:solidFill>
                  <a:schemeClr val="dk2"/>
                </a:solidFill>
              </a:defRPr>
            </a:lvl2pPr>
            <a:lvl3pPr>
              <a:spcBef>
                <a:spcPts val="480"/>
              </a:spcBef>
              <a:buClr>
                <a:schemeClr val="dk2"/>
              </a:buClr>
              <a:buSzPct val="100000"/>
              <a:defRPr sz="24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 sz="1300">
                <a:solidFill>
                  <a:schemeClr val="dk2"/>
                </a:solidFill>
              </a:rPr>
              <a:pPr algn="r">
                <a:spcBef>
                  <a:spcPts val="0"/>
                </a:spcBef>
                <a:buNone/>
              </a:pPr>
              <a:t>‹#›</a:t>
            </a:fld>
            <a:endParaRPr lang="en" sz="13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nzmaths.co.nz/mathematics-inquiry-communitie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www.nzmaths.co.nz/bracken/pd/Introduction_to_MIC/index.html"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ctrTitle"/>
          </p:nvPr>
        </p:nvSpPr>
        <p:spPr>
          <a:xfrm>
            <a:off x="685800" y="1300757"/>
            <a:ext cx="7772400" cy="1684199"/>
          </a:xfrm>
          <a:prstGeom prst="rect">
            <a:avLst/>
          </a:prstGeom>
        </p:spPr>
        <p:txBody>
          <a:bodyPr lIns="91425" tIns="91425" rIns="91425" bIns="91425" anchor="b" anchorCtr="0">
            <a:noAutofit/>
          </a:bodyPr>
          <a:lstStyle/>
          <a:p>
            <a:pPr>
              <a:spcBef>
                <a:spcPts val="0"/>
              </a:spcBef>
              <a:buNone/>
            </a:pPr>
            <a:r>
              <a:rPr lang="en" sz="6000"/>
              <a:t>PaCT Mathematics</a:t>
            </a:r>
          </a:p>
        </p:txBody>
      </p:sp>
      <p:sp>
        <p:nvSpPr>
          <p:cNvPr id="36" name="Shape 36"/>
          <p:cNvSpPr txBox="1">
            <a:spLocks noGrp="1"/>
          </p:cNvSpPr>
          <p:nvPr>
            <p:ph type="subTitle" idx="1"/>
          </p:nvPr>
        </p:nvSpPr>
        <p:spPr>
          <a:xfrm>
            <a:off x="685800" y="3093357"/>
            <a:ext cx="7772400" cy="712499"/>
          </a:xfrm>
          <a:prstGeom prst="rect">
            <a:avLst/>
          </a:prstGeom>
        </p:spPr>
        <p:txBody>
          <a:bodyPr lIns="91425" tIns="91425" rIns="91425" bIns="91425" anchor="ctr" anchorCtr="0">
            <a:noAutofit/>
          </a:bodyPr>
          <a:lstStyle/>
          <a:p>
            <a:pPr>
              <a:spcBef>
                <a:spcPts val="0"/>
              </a:spcBef>
              <a:buNone/>
            </a:pPr>
            <a:r>
              <a:rPr lang="en"/>
              <a:t>Connections to good pedagogy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217325" y="205975"/>
            <a:ext cx="8469599" cy="1141499"/>
          </a:xfrm>
          <a:prstGeom prst="rect">
            <a:avLst/>
          </a:prstGeom>
        </p:spPr>
        <p:txBody>
          <a:bodyPr lIns="91425" tIns="91425" rIns="91425" bIns="91425" anchor="b" anchorCtr="0">
            <a:noAutofit/>
          </a:bodyPr>
          <a:lstStyle/>
          <a:p>
            <a:pPr lvl="0" rtl="0">
              <a:spcBef>
                <a:spcPts val="0"/>
              </a:spcBef>
              <a:buNone/>
            </a:pPr>
            <a:r>
              <a:rPr lang="en"/>
              <a:t>When using PaCT... </a:t>
            </a:r>
          </a:p>
        </p:txBody>
      </p:sp>
      <p:sp>
        <p:nvSpPr>
          <p:cNvPr id="111" name="Shape 111"/>
          <p:cNvSpPr txBox="1">
            <a:spLocks noGrp="1"/>
          </p:cNvSpPr>
          <p:nvPr>
            <p:ph type="body" idx="1"/>
          </p:nvPr>
        </p:nvSpPr>
        <p:spPr>
          <a:xfrm>
            <a:off x="169025" y="1460500"/>
            <a:ext cx="8802000" cy="3465299"/>
          </a:xfrm>
          <a:prstGeom prst="rect">
            <a:avLst/>
          </a:prstGeom>
        </p:spPr>
        <p:txBody>
          <a:bodyPr lIns="91425" tIns="91425" rIns="91425" bIns="91425" anchor="t" anchorCtr="0">
            <a:noAutofit/>
          </a:bodyPr>
          <a:lstStyle/>
          <a:p>
            <a:pPr marL="0" marR="0" lvl="0" indent="0" algn="l" rtl="0">
              <a:lnSpc>
                <a:spcPct val="100000"/>
              </a:lnSpc>
              <a:spcBef>
                <a:spcPts val="600"/>
              </a:spcBef>
              <a:spcAft>
                <a:spcPts val="0"/>
              </a:spcAft>
              <a:buNone/>
            </a:pPr>
            <a:r>
              <a:rPr lang="en"/>
              <a:t>Judge all aspects at a point in time.</a:t>
            </a:r>
          </a:p>
          <a:p>
            <a:pPr marL="0" marR="0" indent="0" algn="l" rtl="0">
              <a:lnSpc>
                <a:spcPct val="100000"/>
              </a:lnSpc>
              <a:spcBef>
                <a:spcPts val="600"/>
              </a:spcBef>
              <a:spcAft>
                <a:spcPts val="0"/>
              </a:spcAft>
              <a:buNone/>
            </a:pPr>
            <a:r>
              <a:rPr lang="en"/>
              <a:t>Need relatively current knowledge of where a student is at across all aspects.</a:t>
            </a:r>
          </a:p>
          <a:p>
            <a:pPr marL="0" marR="0" indent="0" algn="l" rtl="0">
              <a:lnSpc>
                <a:spcPct val="100000"/>
              </a:lnSpc>
              <a:spcBef>
                <a:spcPts val="600"/>
              </a:spcBef>
              <a:spcAft>
                <a:spcPts val="0"/>
              </a:spcAft>
              <a:buNone/>
            </a:pPr>
            <a:endParaRPr>
              <a:solidFill>
                <a:srgbClr val="0000FF"/>
              </a:solidFill>
            </a:endParaRPr>
          </a:p>
          <a:p>
            <a:pPr lvl="0" rtl="0">
              <a:spcBef>
                <a:spcPts val="0"/>
              </a:spcBef>
              <a:buClr>
                <a:schemeClr val="dk1"/>
              </a:buClr>
              <a:buSzPct val="36666"/>
              <a:buFont typeface="Arial"/>
              <a:buNone/>
            </a:pPr>
            <a:r>
              <a:rPr lang="en" b="1">
                <a:solidFill>
                  <a:srgbClr val="0000FF"/>
                </a:solidFill>
              </a:rPr>
              <a:t>Need shorter cycles of revisiting ‘strands’</a:t>
            </a:r>
          </a:p>
          <a:p>
            <a:pPr marL="0" marR="0" lvl="0" indent="0" algn="l" rtl="0">
              <a:lnSpc>
                <a:spcPct val="100000"/>
              </a:lnSpc>
              <a:spcBef>
                <a:spcPts val="600"/>
              </a:spcBef>
              <a:spcAft>
                <a:spcPts val="0"/>
              </a:spcAft>
              <a:buNone/>
            </a:pPr>
            <a:endParaRPr>
              <a:solidFill>
                <a:srgbClr val="0000FF"/>
              </a:solidFill>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0" y="205975"/>
            <a:ext cx="9077699" cy="1141499"/>
          </a:xfrm>
          <a:prstGeom prst="rect">
            <a:avLst/>
          </a:prstGeom>
        </p:spPr>
        <p:txBody>
          <a:bodyPr lIns="91425" tIns="91425" rIns="91425" bIns="91425" anchor="b" anchorCtr="0">
            <a:noAutofit/>
          </a:bodyPr>
          <a:lstStyle/>
          <a:p>
            <a:pPr lvl="0">
              <a:spcBef>
                <a:spcPts val="0"/>
              </a:spcBef>
              <a:buNone/>
            </a:pPr>
            <a:r>
              <a:rPr lang="en" sz="3400"/>
              <a:t>Integrating ‘Strands’ within ‘maths time’ </a:t>
            </a:r>
          </a:p>
        </p:txBody>
      </p:sp>
      <p:sp>
        <p:nvSpPr>
          <p:cNvPr id="117" name="Shape 117"/>
          <p:cNvSpPr txBox="1">
            <a:spLocks noGrp="1"/>
          </p:cNvSpPr>
          <p:nvPr>
            <p:ph type="body" idx="1"/>
          </p:nvPr>
        </p:nvSpPr>
        <p:spPr>
          <a:xfrm>
            <a:off x="457200" y="1460499"/>
            <a:ext cx="8229600" cy="3465299"/>
          </a:xfrm>
          <a:prstGeom prst="rect">
            <a:avLst/>
          </a:prstGeom>
          <a:ln>
            <a:noFill/>
          </a:ln>
        </p:spPr>
        <p:txBody>
          <a:bodyPr lIns="91425" tIns="91425" rIns="91425" bIns="91425" anchor="t" anchorCtr="0">
            <a:noAutofit/>
          </a:bodyPr>
          <a:lstStyle/>
          <a:p>
            <a:pPr rtl="0">
              <a:spcBef>
                <a:spcPts val="0"/>
              </a:spcBef>
              <a:buNone/>
            </a:pPr>
            <a:r>
              <a:rPr lang="en"/>
              <a:t>Making sure numeracy strategies are well integrated into other strands and vice versa.</a:t>
            </a:r>
          </a:p>
          <a:p>
            <a:pPr rtl="0">
              <a:spcBef>
                <a:spcPts val="0"/>
              </a:spcBef>
              <a:buNone/>
            </a:pPr>
            <a:r>
              <a:rPr lang="en"/>
              <a:t>eg. teaching fractions &amp; probability, or </a:t>
            </a:r>
          </a:p>
          <a:p>
            <a:pPr rtl="0">
              <a:spcBef>
                <a:spcPts val="0"/>
              </a:spcBef>
              <a:buNone/>
            </a:pPr>
            <a:r>
              <a:rPr lang="en"/>
              <a:t>addition and algebra at the same time </a:t>
            </a:r>
          </a:p>
          <a:p>
            <a:pPr rtl="0">
              <a:spcBef>
                <a:spcPts val="0"/>
              </a:spcBef>
              <a:buNone/>
            </a:pPr>
            <a:endParaRPr/>
          </a:p>
          <a:p>
            <a:pPr>
              <a:spcBef>
                <a:spcPts val="0"/>
              </a:spcBef>
              <a:buNone/>
            </a:pPr>
            <a:r>
              <a:rPr lang="en">
                <a:solidFill>
                  <a:srgbClr val="FF0000"/>
                </a:solidFill>
              </a:rPr>
              <a:t>1, 1, 2, 3, 5, 8, 13, … Next five? Rule?</a:t>
            </a:r>
          </a:p>
        </p:txBody>
      </p:sp>
      <p:pic>
        <p:nvPicPr>
          <p:cNvPr id="118" name="Shape 118"/>
          <p:cNvPicPr preferRelativeResize="0"/>
          <p:nvPr/>
        </p:nvPicPr>
        <p:blipFill>
          <a:blip r:embed="rId3">
            <a:alphaModFix/>
          </a:blip>
          <a:stretch>
            <a:fillRect/>
          </a:stretch>
        </p:blipFill>
        <p:spPr>
          <a:xfrm>
            <a:off x="7237725" y="2642350"/>
            <a:ext cx="1694924" cy="228345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214200" y="205975"/>
            <a:ext cx="8472599" cy="1141499"/>
          </a:xfrm>
          <a:prstGeom prst="rect">
            <a:avLst/>
          </a:prstGeom>
        </p:spPr>
        <p:txBody>
          <a:bodyPr lIns="91425" tIns="91425" rIns="91425" bIns="91425" anchor="b" anchorCtr="0">
            <a:noAutofit/>
          </a:bodyPr>
          <a:lstStyle/>
          <a:p>
            <a:pPr lvl="0">
              <a:spcBef>
                <a:spcPts val="0"/>
              </a:spcBef>
              <a:buNone/>
            </a:pPr>
            <a:r>
              <a:rPr lang="en" sz="4500"/>
              <a:t>Maths across the Curriculum</a:t>
            </a:r>
            <a:r>
              <a:rPr lang="en"/>
              <a:t> </a:t>
            </a:r>
          </a:p>
        </p:txBody>
      </p:sp>
      <p:sp>
        <p:nvSpPr>
          <p:cNvPr id="124" name="Shape 124"/>
          <p:cNvSpPr txBox="1">
            <a:spLocks noGrp="1"/>
          </p:cNvSpPr>
          <p:nvPr>
            <p:ph type="body" idx="1"/>
          </p:nvPr>
        </p:nvSpPr>
        <p:spPr>
          <a:xfrm>
            <a:off x="214075" y="1460500"/>
            <a:ext cx="8472599" cy="3465299"/>
          </a:xfrm>
          <a:prstGeom prst="rect">
            <a:avLst/>
          </a:prstGeom>
        </p:spPr>
        <p:txBody>
          <a:bodyPr lIns="91425" tIns="91425" rIns="91425" bIns="91425" anchor="t" anchorCtr="0">
            <a:noAutofit/>
          </a:bodyPr>
          <a:lstStyle/>
          <a:p>
            <a:pPr rtl="0">
              <a:spcBef>
                <a:spcPts val="0"/>
              </a:spcBef>
              <a:buNone/>
            </a:pPr>
            <a:r>
              <a:rPr lang="en"/>
              <a:t>Looking for teachable moments and monitoring the maths aspects as part of teaching in other learning areas. </a:t>
            </a:r>
          </a:p>
          <a:p>
            <a:pPr rtl="0">
              <a:spcBef>
                <a:spcPts val="0"/>
              </a:spcBef>
              <a:buNone/>
            </a:pPr>
            <a:endParaRPr/>
          </a:p>
          <a:p>
            <a:pPr rtl="0">
              <a:spcBef>
                <a:spcPts val="0"/>
              </a:spcBef>
              <a:buNone/>
            </a:pPr>
            <a:r>
              <a:rPr lang="en"/>
              <a:t>eg. building a model animal </a:t>
            </a:r>
          </a:p>
          <a:p>
            <a:pPr rtl="0">
              <a:spcBef>
                <a:spcPts val="0"/>
              </a:spcBef>
              <a:buNone/>
            </a:pPr>
            <a:r>
              <a:rPr lang="en"/>
              <a:t>enclosure to meet its needs.</a:t>
            </a:r>
          </a:p>
          <a:p>
            <a:pPr>
              <a:spcBef>
                <a:spcPts val="0"/>
              </a:spcBef>
              <a:buNone/>
            </a:pPr>
            <a:endParaRPr/>
          </a:p>
        </p:txBody>
      </p:sp>
      <p:pic>
        <p:nvPicPr>
          <p:cNvPr id="125" name="Shape 125"/>
          <p:cNvPicPr preferRelativeResize="0"/>
          <p:nvPr/>
        </p:nvPicPr>
        <p:blipFill>
          <a:blip r:embed="rId3">
            <a:alphaModFix/>
          </a:blip>
          <a:stretch>
            <a:fillRect/>
          </a:stretch>
        </p:blipFill>
        <p:spPr>
          <a:xfrm>
            <a:off x="5341650" y="2609650"/>
            <a:ext cx="3088209" cy="2316150"/>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body" idx="1"/>
          </p:nvPr>
        </p:nvSpPr>
        <p:spPr>
          <a:xfrm>
            <a:off x="71350" y="1460500"/>
            <a:ext cx="8615399" cy="3465299"/>
          </a:xfrm>
          <a:prstGeom prst="rect">
            <a:avLst/>
          </a:prstGeom>
        </p:spPr>
        <p:txBody>
          <a:bodyPr lIns="91425" tIns="91425" rIns="91425" bIns="91425" anchor="t" anchorCtr="0">
            <a:noAutofit/>
          </a:bodyPr>
          <a:lstStyle/>
          <a:p>
            <a:pPr rtl="0">
              <a:spcBef>
                <a:spcPts val="0"/>
              </a:spcBef>
              <a:buNone/>
            </a:pPr>
            <a:r>
              <a:rPr lang="en" sz="2400"/>
              <a:t>International rugby field:</a:t>
            </a:r>
          </a:p>
          <a:p>
            <a:pPr rtl="0">
              <a:spcBef>
                <a:spcPts val="0"/>
              </a:spcBef>
              <a:buNone/>
            </a:pPr>
            <a:r>
              <a:rPr lang="en" sz="2000"/>
              <a:t>Playing field length - Min 94m, Max 100m</a:t>
            </a:r>
          </a:p>
          <a:p>
            <a:pPr rtl="0">
              <a:spcBef>
                <a:spcPts val="0"/>
              </a:spcBef>
              <a:buNone/>
            </a:pPr>
            <a:r>
              <a:rPr lang="en" sz="2000"/>
              <a:t>Playing field Width - Min 68m, Max 70m</a:t>
            </a:r>
          </a:p>
          <a:p>
            <a:pPr rtl="0">
              <a:spcBef>
                <a:spcPts val="0"/>
              </a:spcBef>
              <a:buNone/>
            </a:pPr>
            <a:r>
              <a:rPr lang="en" sz="2000"/>
              <a:t>In-goal length - Min 6m, Max 22m</a:t>
            </a:r>
          </a:p>
          <a:p>
            <a:pPr lvl="0" rtl="0">
              <a:spcBef>
                <a:spcPts val="0"/>
              </a:spcBef>
              <a:buClr>
                <a:schemeClr val="dk1"/>
              </a:buClr>
              <a:buSzPct val="55000"/>
              <a:buFont typeface="Arial"/>
              <a:buNone/>
            </a:pPr>
            <a:r>
              <a:rPr lang="en" sz="2000"/>
              <a:t>In-goal Width - Min 68m, Max 70m</a:t>
            </a:r>
          </a:p>
          <a:p>
            <a:pPr rtl="0">
              <a:spcBef>
                <a:spcPts val="0"/>
              </a:spcBef>
              <a:buNone/>
            </a:pPr>
            <a:endParaRPr sz="2400"/>
          </a:p>
          <a:p>
            <a:pPr rtl="0">
              <a:spcBef>
                <a:spcPts val="0"/>
              </a:spcBef>
              <a:buNone/>
            </a:pPr>
            <a:r>
              <a:rPr lang="en" sz="2400"/>
              <a:t>Biggest and smallest area?</a:t>
            </a:r>
          </a:p>
          <a:p>
            <a:pPr>
              <a:spcBef>
                <a:spcPts val="0"/>
              </a:spcBef>
              <a:buNone/>
            </a:pPr>
            <a:endParaRPr/>
          </a:p>
        </p:txBody>
      </p:sp>
      <p:pic>
        <p:nvPicPr>
          <p:cNvPr id="131" name="Shape 131"/>
          <p:cNvPicPr preferRelativeResize="0"/>
          <p:nvPr/>
        </p:nvPicPr>
        <p:blipFill>
          <a:blip r:embed="rId3">
            <a:alphaModFix/>
          </a:blip>
          <a:stretch>
            <a:fillRect/>
          </a:stretch>
        </p:blipFill>
        <p:spPr>
          <a:xfrm>
            <a:off x="4887643" y="180487"/>
            <a:ext cx="3992231" cy="4782524"/>
          </a:xfrm>
          <a:prstGeom prst="rect">
            <a:avLst/>
          </a:prstGeom>
          <a:noFill/>
          <a:ln>
            <a:noFill/>
          </a:ln>
        </p:spPr>
      </p:pic>
      <p:sp>
        <p:nvSpPr>
          <p:cNvPr id="132" name="Shape 132"/>
          <p:cNvSpPr txBox="1"/>
          <p:nvPr/>
        </p:nvSpPr>
        <p:spPr>
          <a:xfrm>
            <a:off x="0" y="0"/>
            <a:ext cx="4887599" cy="1675499"/>
          </a:xfrm>
          <a:prstGeom prst="rect">
            <a:avLst/>
          </a:prstGeom>
          <a:noFill/>
          <a:ln>
            <a:noFill/>
          </a:ln>
        </p:spPr>
        <p:txBody>
          <a:bodyPr lIns="91425" tIns="91425" rIns="91425" bIns="91425" anchor="ctr" anchorCtr="0">
            <a:noAutofit/>
          </a:bodyPr>
          <a:lstStyle/>
          <a:p>
            <a:pPr lvl="0" rtl="0">
              <a:spcBef>
                <a:spcPts val="0"/>
              </a:spcBef>
              <a:buNone/>
            </a:pPr>
            <a:r>
              <a:rPr lang="en" sz="3000" b="1">
                <a:solidFill>
                  <a:schemeClr val="lt1"/>
                </a:solidFill>
              </a:rPr>
              <a:t>Hot Spots/enrichments that revisit prior learning</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217325" y="205975"/>
            <a:ext cx="8469599" cy="1141499"/>
          </a:xfrm>
          <a:prstGeom prst="rect">
            <a:avLst/>
          </a:prstGeom>
        </p:spPr>
        <p:txBody>
          <a:bodyPr lIns="91425" tIns="91425" rIns="91425" bIns="91425" anchor="b" anchorCtr="0">
            <a:noAutofit/>
          </a:bodyPr>
          <a:lstStyle/>
          <a:p>
            <a:pPr lvl="0" rtl="0">
              <a:spcBef>
                <a:spcPts val="0"/>
              </a:spcBef>
              <a:buNone/>
            </a:pPr>
            <a:r>
              <a:rPr lang="en"/>
              <a:t>When using PaCT... </a:t>
            </a:r>
          </a:p>
        </p:txBody>
      </p:sp>
      <p:sp>
        <p:nvSpPr>
          <p:cNvPr id="138" name="Shape 138"/>
          <p:cNvSpPr txBox="1">
            <a:spLocks noGrp="1"/>
          </p:cNvSpPr>
          <p:nvPr>
            <p:ph type="body" idx="1"/>
          </p:nvPr>
        </p:nvSpPr>
        <p:spPr>
          <a:xfrm>
            <a:off x="169025" y="1460500"/>
            <a:ext cx="8802000" cy="3465299"/>
          </a:xfrm>
          <a:prstGeom prst="rect">
            <a:avLst/>
          </a:prstGeom>
        </p:spPr>
        <p:txBody>
          <a:bodyPr lIns="91425" tIns="91425" rIns="91425" bIns="91425" anchor="t" anchorCtr="0">
            <a:noAutofit/>
          </a:bodyPr>
          <a:lstStyle/>
          <a:p>
            <a:pPr marL="0" marR="0" indent="0" algn="l" rtl="0">
              <a:lnSpc>
                <a:spcPct val="100000"/>
              </a:lnSpc>
              <a:spcBef>
                <a:spcPts val="600"/>
              </a:spcBef>
              <a:spcAft>
                <a:spcPts val="0"/>
              </a:spcAft>
              <a:buNone/>
            </a:pPr>
            <a:r>
              <a:rPr lang="en"/>
              <a:t>Some important aspects in PaCT haven’t been a big focus of other assessment tools. </a:t>
            </a:r>
          </a:p>
          <a:p>
            <a:pPr marL="0" marR="0" lvl="0" indent="0" algn="l" rtl="0">
              <a:lnSpc>
                <a:spcPct val="100000"/>
              </a:lnSpc>
              <a:spcBef>
                <a:spcPts val="600"/>
              </a:spcBef>
              <a:spcAft>
                <a:spcPts val="0"/>
              </a:spcAft>
              <a:buNone/>
            </a:pPr>
            <a:r>
              <a:rPr lang="en"/>
              <a:t>Need to include these in teaching.</a:t>
            </a:r>
          </a:p>
          <a:p>
            <a:pPr marL="0" marR="0" lvl="0" indent="0" algn="l" rtl="0">
              <a:lnSpc>
                <a:spcPct val="100000"/>
              </a:lnSpc>
              <a:spcBef>
                <a:spcPts val="600"/>
              </a:spcBef>
              <a:spcAft>
                <a:spcPts val="0"/>
              </a:spcAft>
              <a:buNone/>
            </a:pP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Symbols and Expressions</a:t>
            </a:r>
          </a:p>
        </p:txBody>
      </p:sp>
      <p:sp>
        <p:nvSpPr>
          <p:cNvPr id="144" name="Shape 144"/>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rtl="0">
              <a:spcBef>
                <a:spcPts val="0"/>
              </a:spcBef>
              <a:buNone/>
            </a:pPr>
            <a:r>
              <a:rPr lang="en"/>
              <a:t>Not really taught explicitly</a:t>
            </a:r>
          </a:p>
          <a:p>
            <a:pPr marL="457200" lvl="0" indent="-228600" rtl="0">
              <a:spcBef>
                <a:spcPts val="0"/>
              </a:spcBef>
              <a:buChar char="-"/>
            </a:pPr>
            <a:r>
              <a:rPr lang="en"/>
              <a:t>knowing </a:t>
            </a:r>
          </a:p>
          <a:p>
            <a:pPr rtl="0">
              <a:spcBef>
                <a:spcPts val="0"/>
              </a:spcBef>
              <a:buNone/>
            </a:pPr>
            <a:r>
              <a:rPr lang="en"/>
              <a:t>5+6 =? but not 5+?=11</a:t>
            </a:r>
          </a:p>
          <a:p>
            <a:pPr marL="457200" lvl="0" indent="-228600" rtl="0">
              <a:spcBef>
                <a:spcPts val="0"/>
              </a:spcBef>
              <a:buChar char="-"/>
            </a:pPr>
            <a:r>
              <a:rPr lang="en"/>
              <a:t>Common errors eg.</a:t>
            </a:r>
          </a:p>
          <a:p>
            <a:pPr rtl="0">
              <a:spcBef>
                <a:spcPts val="0"/>
              </a:spcBef>
              <a:buNone/>
            </a:pPr>
            <a:r>
              <a:rPr lang="en"/>
              <a:t>To solve 3+9 writing </a:t>
            </a:r>
          </a:p>
          <a:p>
            <a:pPr rtl="0">
              <a:spcBef>
                <a:spcPts val="0"/>
              </a:spcBef>
              <a:buNone/>
            </a:pPr>
            <a:r>
              <a:rPr lang="en"/>
              <a:t>3+7=10+2=12</a:t>
            </a:r>
          </a:p>
          <a:p>
            <a:pPr>
              <a:spcBef>
                <a:spcPts val="0"/>
              </a:spcBef>
              <a:buNone/>
            </a:pPr>
            <a:endParaRPr/>
          </a:p>
        </p:txBody>
      </p:sp>
      <p:pic>
        <p:nvPicPr>
          <p:cNvPr id="145" name="Shape 145"/>
          <p:cNvPicPr preferRelativeResize="0"/>
          <p:nvPr/>
        </p:nvPicPr>
        <p:blipFill>
          <a:blip r:embed="rId3">
            <a:alphaModFix/>
          </a:blip>
          <a:stretch>
            <a:fillRect/>
          </a:stretch>
        </p:blipFill>
        <p:spPr>
          <a:xfrm>
            <a:off x="4515500" y="2558700"/>
            <a:ext cx="4466399" cy="2140150"/>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So...</a:t>
            </a:r>
          </a:p>
        </p:txBody>
      </p:sp>
      <p:sp>
        <p:nvSpPr>
          <p:cNvPr id="151" name="Shape 151"/>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rtl="0">
              <a:spcBef>
                <a:spcPts val="0"/>
              </a:spcBef>
              <a:buNone/>
            </a:pPr>
            <a:r>
              <a:rPr lang="en" sz="2600"/>
              <a:t>Emphasis on recording thinking</a:t>
            </a:r>
          </a:p>
          <a:p>
            <a:pPr marL="457200" lvl="0" indent="-393700" rtl="0">
              <a:spcBef>
                <a:spcPts val="0"/>
              </a:spcBef>
              <a:buSzPct val="100000"/>
              <a:buChar char="❏"/>
            </a:pPr>
            <a:r>
              <a:rPr lang="en" sz="2600"/>
              <a:t>using number lines, arrays, set diagrams etc.</a:t>
            </a:r>
          </a:p>
          <a:p>
            <a:pPr marL="457200" lvl="0" indent="-393700" rtl="0">
              <a:spcBef>
                <a:spcPts val="0"/>
              </a:spcBef>
              <a:buSzPct val="100000"/>
              <a:buChar char="❏"/>
            </a:pPr>
            <a:r>
              <a:rPr lang="en" sz="2600"/>
              <a:t>correct use of = sign</a:t>
            </a:r>
          </a:p>
          <a:p>
            <a:pPr marL="457200" lvl="0" indent="-393700" rtl="0">
              <a:spcBef>
                <a:spcPts val="0"/>
              </a:spcBef>
              <a:buSzPct val="100000"/>
              <a:buChar char="❏"/>
            </a:pPr>
            <a:r>
              <a:rPr lang="en" sz="2600"/>
              <a:t>understanding number properties eg. associative, commutative etc.</a:t>
            </a:r>
          </a:p>
          <a:p>
            <a:pPr marL="457200" lvl="0" indent="-393700" rtl="0">
              <a:spcBef>
                <a:spcPts val="0"/>
              </a:spcBef>
              <a:buSzPct val="100000"/>
              <a:buChar char="❏"/>
            </a:pPr>
            <a:r>
              <a:rPr lang="en" sz="2600"/>
              <a:t>setting problems that involve a variety of unknowns </a:t>
            </a:r>
          </a:p>
          <a:p>
            <a:pPr lvl="0" rtl="0">
              <a:spcBef>
                <a:spcPts val="0"/>
              </a:spcBef>
              <a:buNone/>
            </a:pPr>
            <a:endParaRPr sz="2600"/>
          </a:p>
          <a:p>
            <a:pPr lvl="0">
              <a:spcBef>
                <a:spcPts val="0"/>
              </a:spcBef>
              <a:buNone/>
            </a:pP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217325" y="205975"/>
            <a:ext cx="8469599" cy="1141499"/>
          </a:xfrm>
          <a:prstGeom prst="rect">
            <a:avLst/>
          </a:prstGeom>
        </p:spPr>
        <p:txBody>
          <a:bodyPr lIns="91425" tIns="91425" rIns="91425" bIns="91425" anchor="b" anchorCtr="0">
            <a:noAutofit/>
          </a:bodyPr>
          <a:lstStyle/>
          <a:p>
            <a:pPr lvl="0" rtl="0">
              <a:spcBef>
                <a:spcPts val="0"/>
              </a:spcBef>
              <a:buNone/>
            </a:pPr>
            <a:r>
              <a:rPr lang="en"/>
              <a:t>When using PaCT... </a:t>
            </a:r>
          </a:p>
        </p:txBody>
      </p:sp>
      <p:sp>
        <p:nvSpPr>
          <p:cNvPr id="157" name="Shape 157"/>
          <p:cNvSpPr txBox="1">
            <a:spLocks noGrp="1"/>
          </p:cNvSpPr>
          <p:nvPr>
            <p:ph type="body" idx="1"/>
          </p:nvPr>
        </p:nvSpPr>
        <p:spPr>
          <a:xfrm>
            <a:off x="169025" y="1460500"/>
            <a:ext cx="4387799" cy="3465299"/>
          </a:xfrm>
          <a:prstGeom prst="rect">
            <a:avLst/>
          </a:prstGeom>
        </p:spPr>
        <p:txBody>
          <a:bodyPr lIns="91425" tIns="91425" rIns="91425" bIns="91425" anchor="t" anchorCtr="0">
            <a:noAutofit/>
          </a:bodyPr>
          <a:lstStyle/>
          <a:p>
            <a:pPr marL="0" marR="0" lvl="0" indent="0" algn="l" rtl="0">
              <a:lnSpc>
                <a:spcPct val="100000"/>
              </a:lnSpc>
              <a:spcBef>
                <a:spcPts val="600"/>
              </a:spcBef>
              <a:spcAft>
                <a:spcPts val="0"/>
              </a:spcAft>
              <a:buNone/>
            </a:pPr>
            <a:r>
              <a:rPr lang="en"/>
              <a:t>The illustrations emphasise how the students demonstrate their thinking and understanding.</a:t>
            </a:r>
          </a:p>
          <a:p>
            <a:pPr marL="0" marR="0" lvl="0" indent="0" algn="l" rtl="0">
              <a:lnSpc>
                <a:spcPct val="100000"/>
              </a:lnSpc>
              <a:spcBef>
                <a:spcPts val="600"/>
              </a:spcBef>
              <a:spcAft>
                <a:spcPts val="0"/>
              </a:spcAft>
              <a:buNone/>
            </a:pPr>
            <a:endParaRPr/>
          </a:p>
        </p:txBody>
      </p:sp>
      <p:pic>
        <p:nvPicPr>
          <p:cNvPr id="158" name="Shape 158"/>
          <p:cNvPicPr preferRelativeResize="0"/>
          <p:nvPr/>
        </p:nvPicPr>
        <p:blipFill>
          <a:blip r:embed="rId3">
            <a:alphaModFix/>
          </a:blip>
          <a:stretch>
            <a:fillRect/>
          </a:stretch>
        </p:blipFill>
        <p:spPr>
          <a:xfrm>
            <a:off x="4023323" y="1569875"/>
            <a:ext cx="5120677" cy="3355925"/>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4200"/>
              <a:t>Lack of Understanding</a:t>
            </a:r>
          </a:p>
        </p:txBody>
      </p:sp>
      <p:sp>
        <p:nvSpPr>
          <p:cNvPr id="164" name="Shape 164"/>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a:spcBef>
                <a:spcPts val="0"/>
              </a:spcBef>
              <a:buNone/>
            </a:pPr>
            <a:r>
              <a:rPr lang="en"/>
              <a:t>Children were taught to manipulate numbers using strategies almost as algorithms without any real depth of understanding. This was evident when students were challenged when problem solving in other contexts or when several steps were involved.</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a:spcBef>
                <a:spcPts val="0"/>
              </a:spcBef>
              <a:buNone/>
            </a:pPr>
            <a:r>
              <a:rPr lang="en" sz="4000"/>
              <a:t>Performance of Understanding</a:t>
            </a:r>
          </a:p>
        </p:txBody>
      </p:sp>
      <p:sp>
        <p:nvSpPr>
          <p:cNvPr id="170" name="Shape 170"/>
          <p:cNvSpPr txBox="1">
            <a:spLocks noGrp="1"/>
          </p:cNvSpPr>
          <p:nvPr>
            <p:ph type="body" idx="1"/>
          </p:nvPr>
        </p:nvSpPr>
        <p:spPr>
          <a:xfrm>
            <a:off x="457200" y="1347475"/>
            <a:ext cx="8229600" cy="3795900"/>
          </a:xfrm>
          <a:prstGeom prst="rect">
            <a:avLst/>
          </a:prstGeom>
        </p:spPr>
        <p:txBody>
          <a:bodyPr lIns="91425" tIns="91425" rIns="91425" bIns="91425" anchor="t" anchorCtr="0">
            <a:noAutofit/>
          </a:bodyPr>
          <a:lstStyle/>
          <a:p>
            <a:pPr rtl="0">
              <a:spcBef>
                <a:spcPts val="0"/>
              </a:spcBef>
              <a:buNone/>
            </a:pPr>
            <a:r>
              <a:rPr lang="en"/>
              <a:t>Using a variety of contexts within instructional groups, or rich tasks/problem solving to demonstrate understanding of concepts</a:t>
            </a:r>
          </a:p>
          <a:p>
            <a:pPr rtl="0">
              <a:spcBef>
                <a:spcPts val="0"/>
              </a:spcBef>
              <a:buNone/>
            </a:pPr>
            <a:endParaRPr/>
          </a:p>
          <a:p>
            <a:pPr rtl="0">
              <a:spcBef>
                <a:spcPts val="0"/>
              </a:spcBef>
              <a:buNone/>
            </a:pPr>
            <a:r>
              <a:rPr lang="en"/>
              <a:t>eg. fraction of a number - what’s 2/3 of 24?</a:t>
            </a:r>
          </a:p>
          <a:p>
            <a:pPr marL="457200" lvl="0" indent="-228600">
              <a:spcBef>
                <a:spcPts val="0"/>
              </a:spcBef>
              <a:buChar char="-"/>
            </a:pPr>
            <a:r>
              <a:rPr lang="en"/>
              <a:t>using time, money, measurement, shape, sets of objects etc.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body" idx="1"/>
          </p:nvPr>
        </p:nvSpPr>
        <p:spPr>
          <a:xfrm>
            <a:off x="122400" y="1470700"/>
            <a:ext cx="8564399" cy="1210200"/>
          </a:xfrm>
          <a:prstGeom prst="rect">
            <a:avLst/>
          </a:prstGeom>
        </p:spPr>
        <p:txBody>
          <a:bodyPr lIns="91425" tIns="91425" rIns="91425" bIns="91425" anchor="t" anchorCtr="0">
            <a:noAutofit/>
          </a:bodyPr>
          <a:lstStyle/>
          <a:p>
            <a:pPr rtl="0">
              <a:spcBef>
                <a:spcPts val="0"/>
              </a:spcBef>
              <a:buNone/>
            </a:pPr>
            <a:r>
              <a:rPr lang="en" sz="2400"/>
              <a:t>Developmental progression of learning less clear. </a:t>
            </a:r>
          </a:p>
          <a:p>
            <a:pPr rtl="0">
              <a:spcBef>
                <a:spcPts val="0"/>
              </a:spcBef>
              <a:buNone/>
            </a:pPr>
            <a:r>
              <a:rPr lang="en" sz="2400"/>
              <a:t>Detracting from teacher broad content knowledge. </a:t>
            </a:r>
          </a:p>
          <a:p>
            <a:pPr lvl="0" rtl="0">
              <a:spcBef>
                <a:spcPts val="0"/>
              </a:spcBef>
              <a:buNone/>
            </a:pPr>
            <a:r>
              <a:rPr lang="en" sz="2400"/>
              <a:t>Focus on incremental progress.</a:t>
            </a:r>
          </a:p>
          <a:p>
            <a:pPr lvl="0" algn="r" rtl="0">
              <a:spcBef>
                <a:spcPts val="0"/>
              </a:spcBef>
              <a:buNone/>
            </a:pPr>
            <a:endParaRPr sz="2400"/>
          </a:p>
          <a:p>
            <a:pPr lvl="0" algn="r" rtl="0">
              <a:spcBef>
                <a:spcPts val="0"/>
              </a:spcBef>
              <a:buNone/>
            </a:pPr>
            <a:endParaRPr sz="2400"/>
          </a:p>
          <a:p>
            <a:pPr lvl="0" rtl="0">
              <a:spcBef>
                <a:spcPts val="0"/>
              </a:spcBef>
              <a:buNone/>
            </a:pPr>
            <a:r>
              <a:rPr lang="en"/>
              <a:t> </a:t>
            </a:r>
          </a:p>
        </p:txBody>
      </p:sp>
      <p:sp>
        <p:nvSpPr>
          <p:cNvPr id="42" name="Shape 42"/>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r>
              <a:rPr lang="en"/>
              <a:t>Post national standards</a:t>
            </a:r>
          </a:p>
        </p:txBody>
      </p:sp>
      <p:sp>
        <p:nvSpPr>
          <p:cNvPr id="43" name="Shape 43"/>
          <p:cNvSpPr/>
          <p:nvPr/>
        </p:nvSpPr>
        <p:spPr>
          <a:xfrm>
            <a:off x="479600" y="3374200"/>
            <a:ext cx="601199" cy="703500"/>
          </a:xfrm>
          <a:prstGeom prst="homePlate">
            <a:avLst>
              <a:gd name="adj" fmla="val 60998"/>
            </a:avLst>
          </a:prstGeom>
          <a:solidFill>
            <a:srgbClr val="CFE2F3"/>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en"/>
              <a:t>0</a:t>
            </a:r>
          </a:p>
        </p:txBody>
      </p:sp>
      <p:sp>
        <p:nvSpPr>
          <p:cNvPr id="44" name="Shape 44"/>
          <p:cNvSpPr/>
          <p:nvPr/>
        </p:nvSpPr>
        <p:spPr>
          <a:xfrm>
            <a:off x="794975" y="3374200"/>
            <a:ext cx="825600" cy="703500"/>
          </a:xfrm>
          <a:prstGeom prst="chevron">
            <a:avLst>
              <a:gd name="adj" fmla="val 50678"/>
            </a:avLst>
          </a:prstGeom>
          <a:solidFill>
            <a:srgbClr val="C9DAF8"/>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en"/>
              <a:t>1</a:t>
            </a:r>
          </a:p>
        </p:txBody>
      </p:sp>
      <p:sp>
        <p:nvSpPr>
          <p:cNvPr id="45" name="Shape 45"/>
          <p:cNvSpPr/>
          <p:nvPr/>
        </p:nvSpPr>
        <p:spPr>
          <a:xfrm>
            <a:off x="1345075" y="3374200"/>
            <a:ext cx="825600" cy="703500"/>
          </a:xfrm>
          <a:prstGeom prst="chevron">
            <a:avLst>
              <a:gd name="adj" fmla="val 50000"/>
            </a:avLst>
          </a:prstGeom>
          <a:solidFill>
            <a:srgbClr val="9FC5E8"/>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a:t>2</a:t>
            </a:r>
          </a:p>
        </p:txBody>
      </p:sp>
      <p:sp>
        <p:nvSpPr>
          <p:cNvPr id="46" name="Shape 46"/>
          <p:cNvSpPr/>
          <p:nvPr/>
        </p:nvSpPr>
        <p:spPr>
          <a:xfrm>
            <a:off x="1895050" y="3374200"/>
            <a:ext cx="825600" cy="703500"/>
          </a:xfrm>
          <a:prstGeom prst="chevron">
            <a:avLst>
              <a:gd name="adj" fmla="val 50000"/>
            </a:avLst>
          </a:prstGeom>
          <a:solidFill>
            <a:srgbClr val="A4C2F4"/>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a:t>3</a:t>
            </a:r>
          </a:p>
        </p:txBody>
      </p:sp>
      <p:cxnSp>
        <p:nvCxnSpPr>
          <p:cNvPr id="47" name="Shape 47"/>
          <p:cNvCxnSpPr/>
          <p:nvPr/>
        </p:nvCxnSpPr>
        <p:spPr>
          <a:xfrm>
            <a:off x="2394075" y="3007225"/>
            <a:ext cx="10200" cy="1365900"/>
          </a:xfrm>
          <a:prstGeom prst="straightConnector1">
            <a:avLst/>
          </a:prstGeom>
          <a:noFill/>
          <a:ln w="28575" cap="flat" cmpd="sng">
            <a:solidFill>
              <a:srgbClr val="FF0000"/>
            </a:solidFill>
            <a:prstDash val="solid"/>
            <a:round/>
            <a:headEnd type="none" w="lg" len="lg"/>
            <a:tailEnd type="none" w="lg" len="lg"/>
          </a:ln>
        </p:spPr>
      </p:cxnSp>
      <p:sp>
        <p:nvSpPr>
          <p:cNvPr id="48" name="Shape 48"/>
          <p:cNvSpPr/>
          <p:nvPr/>
        </p:nvSpPr>
        <p:spPr>
          <a:xfrm>
            <a:off x="2434950" y="3374200"/>
            <a:ext cx="825600" cy="703500"/>
          </a:xfrm>
          <a:prstGeom prst="chevron">
            <a:avLst>
              <a:gd name="adj" fmla="val 50000"/>
            </a:avLst>
          </a:prstGeom>
          <a:solidFill>
            <a:srgbClr val="6FA8D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a:t>4 </a:t>
            </a:r>
          </a:p>
        </p:txBody>
      </p:sp>
      <p:cxnSp>
        <p:nvCxnSpPr>
          <p:cNvPr id="49" name="Shape 49"/>
          <p:cNvCxnSpPr/>
          <p:nvPr/>
        </p:nvCxnSpPr>
        <p:spPr>
          <a:xfrm>
            <a:off x="2995125" y="3007225"/>
            <a:ext cx="10200" cy="1365900"/>
          </a:xfrm>
          <a:prstGeom prst="straightConnector1">
            <a:avLst/>
          </a:prstGeom>
          <a:noFill/>
          <a:ln w="28575" cap="flat" cmpd="sng">
            <a:solidFill>
              <a:srgbClr val="FF0000"/>
            </a:solidFill>
            <a:prstDash val="solid"/>
            <a:round/>
            <a:headEnd type="none" w="lg" len="lg"/>
            <a:tailEnd type="none" w="lg" len="lg"/>
          </a:ln>
        </p:spPr>
      </p:cxnSp>
      <p:sp>
        <p:nvSpPr>
          <p:cNvPr id="50" name="Shape 50"/>
          <p:cNvSpPr/>
          <p:nvPr/>
        </p:nvSpPr>
        <p:spPr>
          <a:xfrm>
            <a:off x="2995125" y="3374200"/>
            <a:ext cx="1530899" cy="703500"/>
          </a:xfrm>
          <a:prstGeom prst="chevron">
            <a:avLst>
              <a:gd name="adj"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a:t>5 Early Add</a:t>
            </a:r>
          </a:p>
        </p:txBody>
      </p:sp>
      <p:cxnSp>
        <p:nvCxnSpPr>
          <p:cNvPr id="51" name="Shape 51"/>
          <p:cNvCxnSpPr/>
          <p:nvPr/>
        </p:nvCxnSpPr>
        <p:spPr>
          <a:xfrm>
            <a:off x="3596175" y="3007225"/>
            <a:ext cx="10200" cy="1365900"/>
          </a:xfrm>
          <a:prstGeom prst="straightConnector1">
            <a:avLst/>
          </a:prstGeom>
          <a:noFill/>
          <a:ln w="28575" cap="flat" cmpd="sng">
            <a:solidFill>
              <a:srgbClr val="FF0000"/>
            </a:solidFill>
            <a:prstDash val="solid"/>
            <a:round/>
            <a:headEnd type="none" w="lg" len="lg"/>
            <a:tailEnd type="none" w="lg" len="lg"/>
          </a:ln>
        </p:spPr>
      </p:cxnSp>
      <p:cxnSp>
        <p:nvCxnSpPr>
          <p:cNvPr id="52" name="Shape 52"/>
          <p:cNvCxnSpPr/>
          <p:nvPr/>
        </p:nvCxnSpPr>
        <p:spPr>
          <a:xfrm>
            <a:off x="4197225" y="3007225"/>
            <a:ext cx="10200" cy="1365900"/>
          </a:xfrm>
          <a:prstGeom prst="straightConnector1">
            <a:avLst/>
          </a:prstGeom>
          <a:noFill/>
          <a:ln w="28575" cap="flat" cmpd="sng">
            <a:solidFill>
              <a:srgbClr val="FF0000"/>
            </a:solidFill>
            <a:prstDash val="solid"/>
            <a:round/>
            <a:headEnd type="none" w="lg" len="lg"/>
            <a:tailEnd type="none" w="lg" len="lg"/>
          </a:ln>
        </p:spPr>
      </p:cxnSp>
      <p:sp>
        <p:nvSpPr>
          <p:cNvPr id="53" name="Shape 53"/>
          <p:cNvSpPr/>
          <p:nvPr/>
        </p:nvSpPr>
        <p:spPr>
          <a:xfrm>
            <a:off x="4248475" y="3374200"/>
            <a:ext cx="1449900" cy="703500"/>
          </a:xfrm>
          <a:prstGeom prst="chevron">
            <a:avLst>
              <a:gd name="adj" fmla="val 50000"/>
            </a:avLst>
          </a:prstGeom>
          <a:solidFill>
            <a:srgbClr val="3D85C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rtl="0">
              <a:spcBef>
                <a:spcPts val="0"/>
              </a:spcBef>
              <a:buNone/>
            </a:pPr>
            <a:r>
              <a:rPr lang="en"/>
              <a:t>6 </a:t>
            </a:r>
          </a:p>
          <a:p>
            <a:pPr lvl="0" rtl="0">
              <a:spcBef>
                <a:spcPts val="0"/>
              </a:spcBef>
              <a:buNone/>
            </a:pPr>
            <a:r>
              <a:rPr lang="en"/>
              <a:t>Adv. + Early x</a:t>
            </a:r>
          </a:p>
        </p:txBody>
      </p:sp>
      <p:cxnSp>
        <p:nvCxnSpPr>
          <p:cNvPr id="54" name="Shape 54"/>
          <p:cNvCxnSpPr/>
          <p:nvPr/>
        </p:nvCxnSpPr>
        <p:spPr>
          <a:xfrm>
            <a:off x="4798275" y="3007225"/>
            <a:ext cx="10200" cy="1365900"/>
          </a:xfrm>
          <a:prstGeom prst="straightConnector1">
            <a:avLst/>
          </a:prstGeom>
          <a:noFill/>
          <a:ln w="28575" cap="flat" cmpd="sng">
            <a:solidFill>
              <a:srgbClr val="FF0000"/>
            </a:solidFill>
            <a:prstDash val="solid"/>
            <a:round/>
            <a:headEnd type="none" w="lg" len="lg"/>
            <a:tailEnd type="none" w="lg" len="lg"/>
          </a:ln>
        </p:spPr>
      </p:cxnSp>
      <p:cxnSp>
        <p:nvCxnSpPr>
          <p:cNvPr id="55" name="Shape 55"/>
          <p:cNvCxnSpPr/>
          <p:nvPr/>
        </p:nvCxnSpPr>
        <p:spPr>
          <a:xfrm>
            <a:off x="5350475" y="3007225"/>
            <a:ext cx="10200" cy="1365900"/>
          </a:xfrm>
          <a:prstGeom prst="straightConnector1">
            <a:avLst/>
          </a:prstGeom>
          <a:noFill/>
          <a:ln w="28575" cap="flat" cmpd="sng">
            <a:solidFill>
              <a:srgbClr val="FF0000"/>
            </a:solidFill>
            <a:prstDash val="solid"/>
            <a:round/>
            <a:headEnd type="none" w="lg" len="lg"/>
            <a:tailEnd type="none" w="lg" len="lg"/>
          </a:ln>
        </p:spPr>
      </p:cxnSp>
      <p:sp>
        <p:nvSpPr>
          <p:cNvPr id="56" name="Shape 56"/>
          <p:cNvSpPr/>
          <p:nvPr/>
        </p:nvSpPr>
        <p:spPr>
          <a:xfrm>
            <a:off x="5399325" y="3374200"/>
            <a:ext cx="1449900" cy="703500"/>
          </a:xfrm>
          <a:prstGeom prst="chevron">
            <a:avLst>
              <a:gd name="adj" fmla="val 50000"/>
            </a:avLst>
          </a:prstGeom>
          <a:solidFill>
            <a:srgbClr val="3C78D8"/>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rtl="0">
              <a:spcBef>
                <a:spcPts val="0"/>
              </a:spcBef>
              <a:buNone/>
            </a:pPr>
            <a:r>
              <a:rPr lang="en"/>
              <a:t>7 </a:t>
            </a:r>
          </a:p>
          <a:p>
            <a:pPr lvl="0" rtl="0">
              <a:spcBef>
                <a:spcPts val="0"/>
              </a:spcBef>
              <a:buNone/>
            </a:pPr>
            <a:r>
              <a:rPr lang="en"/>
              <a:t>Adv. x Props.</a:t>
            </a:r>
          </a:p>
        </p:txBody>
      </p:sp>
      <p:cxnSp>
        <p:nvCxnSpPr>
          <p:cNvPr id="57" name="Shape 57"/>
          <p:cNvCxnSpPr/>
          <p:nvPr/>
        </p:nvCxnSpPr>
        <p:spPr>
          <a:xfrm>
            <a:off x="5902675" y="3007225"/>
            <a:ext cx="10200" cy="1365900"/>
          </a:xfrm>
          <a:prstGeom prst="straightConnector1">
            <a:avLst/>
          </a:prstGeom>
          <a:noFill/>
          <a:ln w="28575" cap="flat" cmpd="sng">
            <a:solidFill>
              <a:srgbClr val="FF0000"/>
            </a:solidFill>
            <a:prstDash val="solid"/>
            <a:round/>
            <a:headEnd type="none" w="lg" len="lg"/>
            <a:tailEnd type="none" w="lg" len="lg"/>
          </a:ln>
        </p:spPr>
      </p:cxnSp>
      <p:cxnSp>
        <p:nvCxnSpPr>
          <p:cNvPr id="58" name="Shape 58"/>
          <p:cNvCxnSpPr/>
          <p:nvPr/>
        </p:nvCxnSpPr>
        <p:spPr>
          <a:xfrm>
            <a:off x="6440350" y="3007225"/>
            <a:ext cx="10200" cy="1365900"/>
          </a:xfrm>
          <a:prstGeom prst="straightConnector1">
            <a:avLst/>
          </a:prstGeom>
          <a:noFill/>
          <a:ln w="28575" cap="flat" cmpd="sng">
            <a:solidFill>
              <a:srgbClr val="FF0000"/>
            </a:solidFill>
            <a:prstDash val="solid"/>
            <a:round/>
            <a:headEnd type="none" w="lg" len="lg"/>
            <a:tailEnd type="none" w="lg" len="lg"/>
          </a:ln>
        </p:spPr>
      </p:cxnSp>
      <p:sp>
        <p:nvSpPr>
          <p:cNvPr id="59" name="Shape 59"/>
          <p:cNvSpPr/>
          <p:nvPr/>
        </p:nvSpPr>
        <p:spPr>
          <a:xfrm>
            <a:off x="6550750" y="3374200"/>
            <a:ext cx="1449900" cy="703500"/>
          </a:xfrm>
          <a:prstGeom prst="chevron">
            <a:avLst>
              <a:gd name="adj" fmla="val 50000"/>
            </a:avLst>
          </a:prstGeom>
          <a:solidFill>
            <a:srgbClr val="0B5394"/>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a:t>8</a:t>
            </a:r>
          </a:p>
        </p:txBody>
      </p:sp>
      <p:sp>
        <p:nvSpPr>
          <p:cNvPr id="60" name="Shape 60"/>
          <p:cNvSpPr txBox="1"/>
          <p:nvPr/>
        </p:nvSpPr>
        <p:spPr>
          <a:xfrm>
            <a:off x="2049000" y="4281475"/>
            <a:ext cx="5046000" cy="684900"/>
          </a:xfrm>
          <a:prstGeom prst="rect">
            <a:avLst/>
          </a:prstGeom>
          <a:noFill/>
          <a:ln>
            <a:noFill/>
          </a:ln>
        </p:spPr>
        <p:txBody>
          <a:bodyPr lIns="91425" tIns="91425" rIns="91425" bIns="91425" anchor="t" anchorCtr="0">
            <a:noAutofit/>
          </a:bodyPr>
          <a:lstStyle/>
          <a:p>
            <a:pPr rtl="0">
              <a:spcBef>
                <a:spcPts val="0"/>
              </a:spcBef>
              <a:buNone/>
            </a:pPr>
            <a:r>
              <a:rPr lang="en"/>
              <a:t>After      After    After      End      End     End    End     End</a:t>
            </a:r>
          </a:p>
          <a:p>
            <a:pPr>
              <a:spcBef>
                <a:spcPts val="0"/>
              </a:spcBef>
              <a:buNone/>
            </a:pPr>
            <a:r>
              <a:rPr lang="en"/>
              <a:t>  1 Y       2 Y       3 Y       Y 4       Y 5      Y 6     Y 7      Y 8</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When problem solving</a:t>
            </a:r>
          </a:p>
        </p:txBody>
      </p:sp>
      <p:sp>
        <p:nvSpPr>
          <p:cNvPr id="176" name="Shape 176"/>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228600" rtl="0">
              <a:spcBef>
                <a:spcPts val="0"/>
              </a:spcBef>
              <a:buSzPct val="100000"/>
            </a:pPr>
            <a:r>
              <a:rPr lang="en" sz="2400"/>
              <a:t>Importance of teacher observation/</a:t>
            </a:r>
            <a:r>
              <a:rPr lang="en" sz="2400" b="1"/>
              <a:t>questioning</a:t>
            </a:r>
            <a:r>
              <a:rPr lang="en" sz="2400"/>
              <a:t>/monitoring - rove, rove rove!</a:t>
            </a:r>
          </a:p>
          <a:p>
            <a:pPr marL="457200" lvl="0" indent="-228600" rtl="0">
              <a:spcBef>
                <a:spcPts val="0"/>
              </a:spcBef>
              <a:buSzPct val="100000"/>
            </a:pPr>
            <a:r>
              <a:rPr lang="en" sz="2400"/>
              <a:t>Importance of developing students skills in problem-solving and describing mathematical thinking.</a:t>
            </a:r>
          </a:p>
          <a:p>
            <a:pPr lvl="0" rtl="0">
              <a:spcBef>
                <a:spcPts val="0"/>
              </a:spcBef>
              <a:buClr>
                <a:schemeClr val="dk1"/>
              </a:buClr>
              <a:buSzPct val="61111"/>
              <a:buFont typeface="Arial"/>
              <a:buNone/>
            </a:pPr>
            <a:r>
              <a:rPr lang="en" sz="1800" u="sng">
                <a:solidFill>
                  <a:srgbClr val="1155CC"/>
                </a:solidFill>
                <a:hlinkClick r:id="rId3"/>
              </a:rPr>
              <a:t>http://nzmaths.co.nz/mathematics-inquiry-communities</a:t>
            </a:r>
          </a:p>
          <a:p>
            <a:pPr lvl="0" rtl="0">
              <a:spcBef>
                <a:spcPts val="0"/>
              </a:spcBef>
              <a:buNone/>
            </a:pPr>
            <a:r>
              <a:rPr lang="en" sz="1800" u="sng">
                <a:solidFill>
                  <a:srgbClr val="1155CC"/>
                </a:solidFill>
                <a:hlinkClick r:id="rId4"/>
              </a:rPr>
              <a:t>http://www.nzmaths.co.nz/bracken/pd/Introduction_to_MIC/index.html</a:t>
            </a:r>
          </a:p>
          <a:p>
            <a:pPr lvl="0" rtl="0">
              <a:spcBef>
                <a:spcPts val="0"/>
              </a:spcBef>
              <a:buClr>
                <a:schemeClr val="dk1"/>
              </a:buClr>
              <a:buFont typeface="Arial"/>
              <a:buNone/>
            </a:pPr>
            <a:endParaRPr sz="1800" u="sng">
              <a:solidFill>
                <a:srgbClr val="1155CC"/>
              </a:solidFill>
              <a:hlinkClick r:id="rId4"/>
            </a:endParaRPr>
          </a:p>
          <a:p>
            <a:pPr marL="457200" marR="0" lvl="0" indent="-228600" algn="l" rtl="0">
              <a:lnSpc>
                <a:spcPct val="100000"/>
              </a:lnSpc>
              <a:spcBef>
                <a:spcPts val="600"/>
              </a:spcBef>
              <a:spcAft>
                <a:spcPts val="0"/>
              </a:spcAft>
              <a:buSzPct val="100000"/>
            </a:pPr>
            <a:r>
              <a:rPr lang="en" sz="2400"/>
              <a:t>set problems/investigations that involve several steps</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2 step problem example</a:t>
            </a:r>
          </a:p>
        </p:txBody>
      </p:sp>
      <p:sp>
        <p:nvSpPr>
          <p:cNvPr id="182" name="Shape 182"/>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rtl="0">
              <a:spcBef>
                <a:spcPts val="0"/>
              </a:spcBef>
              <a:buNone/>
            </a:pPr>
            <a:r>
              <a:rPr lang="en"/>
              <a:t>You heard that NZ beat England 15-12. (Yay!)</a:t>
            </a:r>
          </a:p>
          <a:p>
            <a:pPr rtl="0">
              <a:spcBef>
                <a:spcPts val="0"/>
              </a:spcBef>
              <a:buNone/>
            </a:pPr>
            <a:r>
              <a:rPr lang="en"/>
              <a:t>The points could have been scored in a number of different ways.</a:t>
            </a:r>
          </a:p>
          <a:p>
            <a:pPr rtl="0">
              <a:spcBef>
                <a:spcPts val="0"/>
              </a:spcBef>
              <a:buNone/>
            </a:pPr>
            <a:r>
              <a:rPr lang="en"/>
              <a:t>What is the chance that </a:t>
            </a:r>
          </a:p>
          <a:p>
            <a:pPr rtl="0">
              <a:spcBef>
                <a:spcPts val="0"/>
              </a:spcBef>
              <a:buNone/>
            </a:pPr>
            <a:r>
              <a:rPr lang="en"/>
              <a:t>NZ scored more tries?</a:t>
            </a:r>
          </a:p>
          <a:p>
            <a:pPr rtl="0">
              <a:spcBef>
                <a:spcPts val="0"/>
              </a:spcBef>
              <a:buNone/>
            </a:pPr>
            <a:r>
              <a:rPr lang="en" sz="2400"/>
              <a:t>(assuming each way is just </a:t>
            </a:r>
          </a:p>
          <a:p>
            <a:pPr>
              <a:spcBef>
                <a:spcPts val="0"/>
              </a:spcBef>
              <a:buNone/>
            </a:pPr>
            <a:r>
              <a:rPr lang="en" sz="2400"/>
              <a:t>as likely as another)</a:t>
            </a:r>
          </a:p>
        </p:txBody>
      </p:sp>
      <p:pic>
        <p:nvPicPr>
          <p:cNvPr id="183" name="Shape 183"/>
          <p:cNvPicPr preferRelativeResize="0"/>
          <p:nvPr/>
        </p:nvPicPr>
        <p:blipFill>
          <a:blip r:embed="rId3">
            <a:alphaModFix/>
          </a:blip>
          <a:stretch>
            <a:fillRect/>
          </a:stretch>
        </p:blipFill>
        <p:spPr>
          <a:xfrm>
            <a:off x="4936350" y="2672925"/>
            <a:ext cx="3750450" cy="2252874"/>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Still wondering...</a:t>
            </a:r>
          </a:p>
        </p:txBody>
      </p:sp>
      <p:sp>
        <p:nvSpPr>
          <p:cNvPr id="189" name="Shape 189"/>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228600" rtl="0">
              <a:spcBef>
                <a:spcPts val="0"/>
              </a:spcBef>
            </a:pPr>
            <a:r>
              <a:rPr lang="en"/>
              <a:t>how useful information within PaCT is to inform teaching</a:t>
            </a:r>
          </a:p>
          <a:p>
            <a:pPr marL="457200" lvl="0" indent="-228600">
              <a:spcBef>
                <a:spcPts val="0"/>
              </a:spcBef>
            </a:pPr>
            <a:r>
              <a:rPr lang="en"/>
              <a:t>what assessment information is important to record and how to best keep track of it (and what other assessments give us important information)</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a:t>Good pedagogy</a:t>
            </a:r>
          </a:p>
        </p:txBody>
      </p:sp>
      <p:sp>
        <p:nvSpPr>
          <p:cNvPr id="195" name="Shape 195"/>
          <p:cNvSpPr txBox="1">
            <a:spLocks noGrp="1"/>
          </p:cNvSpPr>
          <p:nvPr>
            <p:ph type="body" idx="1"/>
          </p:nvPr>
        </p:nvSpPr>
        <p:spPr>
          <a:xfrm>
            <a:off x="0" y="1232175"/>
            <a:ext cx="8916900" cy="3465299"/>
          </a:xfrm>
          <a:prstGeom prst="rect">
            <a:avLst/>
          </a:prstGeom>
        </p:spPr>
        <p:txBody>
          <a:bodyPr lIns="91425" tIns="91425" rIns="91425" bIns="91425" anchor="t" anchorCtr="0">
            <a:noAutofit/>
          </a:bodyPr>
          <a:lstStyle/>
          <a:p>
            <a:pPr marL="457200" lvl="0" indent="-228600" rtl="0">
              <a:spcBef>
                <a:spcPts val="0"/>
              </a:spcBef>
              <a:buSzPct val="100000"/>
            </a:pPr>
            <a:r>
              <a:rPr lang="en" sz="1400"/>
              <a:t>Regular practice activities that connect to prior learning - with rigour. </a:t>
            </a:r>
          </a:p>
          <a:p>
            <a:pPr marL="457200" lvl="0" indent="-228600" rtl="0">
              <a:spcBef>
                <a:spcPts val="0"/>
              </a:spcBef>
              <a:buSzPct val="100000"/>
            </a:pPr>
            <a:r>
              <a:rPr lang="en" sz="1400"/>
              <a:t>Cross-curricula learning to keep cycling through mathematical aspects, connect to other contexts, see maths as real life</a:t>
            </a:r>
          </a:p>
          <a:p>
            <a:pPr marL="457200" lvl="0" indent="-228600" rtl="0">
              <a:spcBef>
                <a:spcPts val="0"/>
              </a:spcBef>
              <a:buSzPct val="100000"/>
            </a:pPr>
            <a:r>
              <a:rPr lang="en" sz="1400"/>
              <a:t>Blend knowledge and strategy teaching (not assessed separately in PaCT) - flow in learning</a:t>
            </a:r>
          </a:p>
          <a:p>
            <a:pPr marL="457200" lvl="0" indent="-228600" rtl="0">
              <a:spcBef>
                <a:spcPts val="0"/>
              </a:spcBef>
              <a:buSzPct val="100000"/>
            </a:pPr>
            <a:r>
              <a:rPr lang="en" sz="1400"/>
              <a:t>Problem-solving - observe and question students articulating, manipulating, recording</a:t>
            </a:r>
          </a:p>
          <a:p>
            <a:pPr marL="914400" lvl="1" indent="-228600" rtl="0">
              <a:spcBef>
                <a:spcPts val="0"/>
              </a:spcBef>
              <a:buSzPct val="100000"/>
            </a:pPr>
            <a:r>
              <a:rPr lang="en" sz="1400"/>
              <a:t>show understanding through authentic application</a:t>
            </a:r>
          </a:p>
          <a:p>
            <a:pPr marL="914400" lvl="1" indent="-228600" rtl="0">
              <a:spcBef>
                <a:spcPts val="0"/>
              </a:spcBef>
              <a:buSzPct val="100000"/>
            </a:pPr>
            <a:r>
              <a:rPr lang="en" sz="1400"/>
              <a:t>require complexity of reasoning or judgement</a:t>
            </a:r>
          </a:p>
          <a:p>
            <a:pPr marL="914400" lvl="1" indent="-228600" rtl="0">
              <a:spcBef>
                <a:spcPts val="0"/>
              </a:spcBef>
              <a:buSzPct val="100000"/>
            </a:pPr>
            <a:r>
              <a:rPr lang="en" sz="1400"/>
              <a:t>students recording it!</a:t>
            </a:r>
          </a:p>
          <a:p>
            <a:pPr marL="457200" lvl="0" indent="0" rtl="0">
              <a:spcBef>
                <a:spcPts val="0"/>
              </a:spcBef>
              <a:buNone/>
            </a:pPr>
            <a:r>
              <a:rPr lang="en" sz="1400"/>
              <a:t>Teacher roving - observing, questioning, challenging, alternatives, discussing</a:t>
            </a:r>
          </a:p>
          <a:p>
            <a:pPr marL="457200" lvl="0" indent="0" rtl="0">
              <a:spcBef>
                <a:spcPts val="0"/>
              </a:spcBef>
              <a:buNone/>
            </a:pPr>
            <a:r>
              <a:rPr lang="en" sz="1400"/>
              <a:t>Problem solving groups, trained in expectation of contribution, allow maths discussion (set expectation), learning from each other. teach what to do if stuck. teach questions to ask. Mark your work! Reward persistent behaviour. </a:t>
            </a:r>
          </a:p>
          <a:p>
            <a:pPr marL="457200" lvl="0" indent="-228600" rtl="0">
              <a:spcBef>
                <a:spcPts val="0"/>
              </a:spcBef>
              <a:buSzPct val="100000"/>
            </a:pPr>
            <a:r>
              <a:rPr lang="en" sz="1400"/>
              <a:t>Symbols and expressions - understanding and using (like the surface features of writing, phonics and grammar of reading) </a:t>
            </a:r>
          </a:p>
          <a:p>
            <a:pPr marL="457200" lvl="0" indent="-228600" rtl="0">
              <a:spcBef>
                <a:spcPts val="0"/>
              </a:spcBef>
              <a:buSzPct val="100000"/>
            </a:pPr>
            <a:r>
              <a:rPr lang="en" sz="1400"/>
              <a:t>Guided maths - use problems not ‘routines’</a:t>
            </a:r>
          </a:p>
          <a:p>
            <a:pPr marL="457200" lvl="0" indent="-228600" rtl="0">
              <a:spcBef>
                <a:spcPts val="0"/>
              </a:spcBef>
              <a:buSzPct val="100000"/>
            </a:pPr>
            <a:r>
              <a:rPr lang="en" sz="1400"/>
              <a:t>Knowing what to look for at the developmental level- critical content knowledge of the teacher</a:t>
            </a:r>
          </a:p>
          <a:p>
            <a:pPr lvl="0">
              <a:spcBef>
                <a:spcPts val="0"/>
              </a:spcBef>
              <a:buNone/>
            </a:pPr>
            <a:endParaRPr sz="1200"/>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Shape 65"/>
          <p:cNvPicPr preferRelativeResize="0"/>
          <p:nvPr/>
        </p:nvPicPr>
        <p:blipFill>
          <a:blip r:embed="rId3">
            <a:alphaModFix/>
          </a:blip>
          <a:stretch>
            <a:fillRect/>
          </a:stretch>
        </p:blipFill>
        <p:spPr>
          <a:xfrm>
            <a:off x="0" y="1740699"/>
            <a:ext cx="8707174" cy="2612124"/>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r>
              <a:rPr lang="en"/>
              <a:t>Post national standards</a:t>
            </a:r>
          </a:p>
        </p:txBody>
      </p:sp>
      <p:pic>
        <p:nvPicPr>
          <p:cNvPr id="71" name="Shape 71"/>
          <p:cNvPicPr preferRelativeResize="0"/>
          <p:nvPr/>
        </p:nvPicPr>
        <p:blipFill>
          <a:blip r:embed="rId3">
            <a:alphaModFix/>
          </a:blip>
          <a:stretch>
            <a:fillRect/>
          </a:stretch>
        </p:blipFill>
        <p:spPr>
          <a:xfrm>
            <a:off x="4913500" y="1966274"/>
            <a:ext cx="3773300" cy="2829975"/>
          </a:xfrm>
          <a:prstGeom prst="rect">
            <a:avLst/>
          </a:prstGeom>
          <a:noFill/>
          <a:ln>
            <a:noFill/>
          </a:ln>
        </p:spPr>
      </p:pic>
      <p:sp>
        <p:nvSpPr>
          <p:cNvPr id="72" name="Shape 72"/>
          <p:cNvSpPr txBox="1"/>
          <p:nvPr/>
        </p:nvSpPr>
        <p:spPr>
          <a:xfrm>
            <a:off x="122325" y="1794150"/>
            <a:ext cx="4546499" cy="3002099"/>
          </a:xfrm>
          <a:prstGeom prst="rect">
            <a:avLst/>
          </a:prstGeom>
          <a:noFill/>
          <a:ln>
            <a:noFill/>
          </a:ln>
        </p:spPr>
        <p:txBody>
          <a:bodyPr lIns="91425" tIns="91425" rIns="91425" bIns="91425" anchor="t" anchorCtr="0">
            <a:noAutofit/>
          </a:bodyPr>
          <a:lstStyle/>
          <a:p>
            <a:pPr rtl="0">
              <a:spcBef>
                <a:spcPts val="0"/>
              </a:spcBef>
              <a:buNone/>
            </a:pPr>
            <a:r>
              <a:rPr lang="en" sz="2400"/>
              <a:t>Reporting against a universal expectation for time at school </a:t>
            </a:r>
            <a:r>
              <a:rPr lang="en" sz="1800"/>
              <a:t>eg. Well Below, Below, At, Above</a:t>
            </a:r>
          </a:p>
          <a:p>
            <a:pPr rtl="0">
              <a:spcBef>
                <a:spcPts val="0"/>
              </a:spcBef>
              <a:buNone/>
            </a:pPr>
            <a:endParaRPr sz="2400"/>
          </a:p>
          <a:p>
            <a:pPr rtl="0">
              <a:spcBef>
                <a:spcPts val="0"/>
              </a:spcBef>
              <a:buNone/>
            </a:pPr>
            <a:r>
              <a:rPr lang="en" sz="1800"/>
              <a:t>(instead of reporting level of achievement)</a:t>
            </a:r>
          </a:p>
          <a:p>
            <a:pPr rtl="0">
              <a:spcBef>
                <a:spcPts val="0"/>
              </a:spcBef>
              <a:buNone/>
            </a:pPr>
            <a:endParaRPr sz="1800"/>
          </a:p>
          <a:p>
            <a:pPr rtl="0">
              <a:spcBef>
                <a:spcPts val="0"/>
              </a:spcBef>
              <a:buNone/>
            </a:pPr>
            <a:r>
              <a:rPr lang="en" sz="1800"/>
              <a:t>Narrows the teacher focus around the expectation for time at school of the year level they teach.</a:t>
            </a:r>
          </a:p>
          <a:p>
            <a:pPr algn="r">
              <a:spcBef>
                <a:spcPts val="0"/>
              </a:spcBef>
              <a:buNone/>
            </a:pPr>
            <a:endParaRPr u="sng"/>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body" idx="1"/>
          </p:nvPr>
        </p:nvSpPr>
        <p:spPr>
          <a:xfrm>
            <a:off x="122325" y="1460500"/>
            <a:ext cx="4016399" cy="3465299"/>
          </a:xfrm>
          <a:prstGeom prst="rect">
            <a:avLst/>
          </a:prstGeom>
        </p:spPr>
        <p:txBody>
          <a:bodyPr lIns="91425" tIns="91425" rIns="91425" bIns="91425" anchor="t" anchorCtr="0">
            <a:noAutofit/>
          </a:bodyPr>
          <a:lstStyle/>
          <a:p>
            <a:pPr algn="r" rtl="0">
              <a:spcBef>
                <a:spcPts val="0"/>
              </a:spcBef>
              <a:buNone/>
            </a:pPr>
            <a:endParaRPr sz="2400"/>
          </a:p>
          <a:p>
            <a:pPr algn="r" rtl="0">
              <a:spcBef>
                <a:spcPts val="0"/>
              </a:spcBef>
              <a:buNone/>
            </a:pPr>
            <a:r>
              <a:rPr lang="en" sz="2400"/>
              <a:t>High stakes </a:t>
            </a:r>
          </a:p>
          <a:p>
            <a:pPr algn="ctr" rtl="0">
              <a:spcBef>
                <a:spcPts val="0"/>
              </a:spcBef>
              <a:buNone/>
            </a:pPr>
            <a:endParaRPr sz="2400"/>
          </a:p>
          <a:p>
            <a:pPr>
              <a:spcBef>
                <a:spcPts val="0"/>
              </a:spcBef>
              <a:buNone/>
            </a:pPr>
            <a:r>
              <a:rPr lang="en"/>
              <a:t> </a:t>
            </a:r>
          </a:p>
        </p:txBody>
      </p:sp>
      <p:sp>
        <p:nvSpPr>
          <p:cNvPr id="78" name="Shape 7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r>
              <a:rPr lang="en"/>
              <a:t>Post national standards</a:t>
            </a:r>
          </a:p>
        </p:txBody>
      </p:sp>
      <p:pic>
        <p:nvPicPr>
          <p:cNvPr id="79" name="Shape 79"/>
          <p:cNvPicPr preferRelativeResize="0"/>
          <p:nvPr/>
        </p:nvPicPr>
        <p:blipFill>
          <a:blip r:embed="rId3">
            <a:alphaModFix/>
          </a:blip>
          <a:stretch>
            <a:fillRect/>
          </a:stretch>
        </p:blipFill>
        <p:spPr>
          <a:xfrm>
            <a:off x="5022896" y="1631025"/>
            <a:ext cx="3663900" cy="3166874"/>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body" idx="1"/>
          </p:nvPr>
        </p:nvSpPr>
        <p:spPr>
          <a:xfrm>
            <a:off x="122325" y="1460500"/>
            <a:ext cx="4016399" cy="3465299"/>
          </a:xfrm>
          <a:prstGeom prst="rect">
            <a:avLst/>
          </a:prstGeom>
        </p:spPr>
        <p:txBody>
          <a:bodyPr lIns="91425" tIns="91425" rIns="91425" bIns="91425" anchor="t" anchorCtr="0">
            <a:noAutofit/>
          </a:bodyPr>
          <a:lstStyle/>
          <a:p>
            <a:pPr lvl="0" algn="r" rtl="0">
              <a:spcBef>
                <a:spcPts val="0"/>
              </a:spcBef>
              <a:buNone/>
            </a:pPr>
            <a:endParaRPr sz="2400"/>
          </a:p>
          <a:p>
            <a:pPr lvl="0" algn="r" rtl="0">
              <a:spcBef>
                <a:spcPts val="0"/>
              </a:spcBef>
              <a:buNone/>
            </a:pPr>
            <a:r>
              <a:rPr lang="en" sz="2400"/>
              <a:t>High stakes </a:t>
            </a:r>
          </a:p>
          <a:p>
            <a:pPr lvl="0" algn="r" rtl="0">
              <a:spcBef>
                <a:spcPts val="0"/>
              </a:spcBef>
              <a:buNone/>
            </a:pPr>
            <a:r>
              <a:rPr lang="en" sz="2400" u="sng"/>
              <a:t>+ limited assessment tools</a:t>
            </a:r>
          </a:p>
          <a:p>
            <a:pPr lvl="0" rtl="0">
              <a:spcBef>
                <a:spcPts val="0"/>
              </a:spcBef>
              <a:buNone/>
            </a:pPr>
            <a:r>
              <a:rPr lang="en"/>
              <a:t> </a:t>
            </a:r>
          </a:p>
        </p:txBody>
      </p:sp>
      <p:sp>
        <p:nvSpPr>
          <p:cNvPr id="85" name="Shape 85"/>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r>
              <a:rPr lang="en"/>
              <a:t>Post national standards</a:t>
            </a:r>
          </a:p>
        </p:txBody>
      </p:sp>
      <p:graphicFrame>
        <p:nvGraphicFramePr>
          <p:cNvPr id="86" name="Shape 86"/>
          <p:cNvGraphicFramePr/>
          <p:nvPr/>
        </p:nvGraphicFramePr>
        <p:xfrm>
          <a:off x="4755750" y="1711200"/>
          <a:ext cx="3931050" cy="2963900"/>
        </p:xfrm>
        <a:graphic>
          <a:graphicData uri="http://schemas.openxmlformats.org/drawingml/2006/table">
            <a:tbl>
              <a:tblPr>
                <a:noFill/>
                <a:tableStyleId>{950D1E71-D667-447B-8821-5E82FC784ECA}</a:tableStyleId>
              </a:tblPr>
              <a:tblGrid>
                <a:gridCol w="1965525"/>
                <a:gridCol w="1965525"/>
              </a:tblGrid>
              <a:tr h="1481950">
                <a:tc>
                  <a:txBody>
                    <a:bodyPr/>
                    <a:lstStyle/>
                    <a:p>
                      <a:pPr algn="ctr" rtl="0">
                        <a:spcBef>
                          <a:spcPts val="0"/>
                        </a:spcBef>
                        <a:buNone/>
                      </a:pPr>
                      <a:endParaRPr sz="2400"/>
                    </a:p>
                    <a:p>
                      <a:pPr lvl="0" algn="ctr" rtl="0">
                        <a:spcBef>
                          <a:spcPts val="0"/>
                        </a:spcBef>
                        <a:buClr>
                          <a:schemeClr val="dk1"/>
                        </a:buClr>
                        <a:buSzPct val="45833"/>
                        <a:buFont typeface="Arial"/>
                        <a:buNone/>
                      </a:pPr>
                      <a:r>
                        <a:rPr lang="en" sz="2400">
                          <a:solidFill>
                            <a:schemeClr val="dk1"/>
                          </a:solidFill>
                        </a:rPr>
                        <a:t>PAT </a:t>
                      </a:r>
                    </a:p>
                    <a:p>
                      <a:pPr lvl="0" algn="ctr">
                        <a:spcBef>
                          <a:spcPts val="0"/>
                        </a:spcBef>
                        <a:buClr>
                          <a:schemeClr val="dk1"/>
                        </a:buClr>
                        <a:buSzPct val="45833"/>
                        <a:buFont typeface="Arial"/>
                        <a:buNone/>
                      </a:pPr>
                      <a:r>
                        <a:rPr lang="en" sz="2400">
                          <a:solidFill>
                            <a:schemeClr val="dk1"/>
                          </a:solidFill>
                        </a:rPr>
                        <a:t>Maths</a:t>
                      </a:r>
                    </a:p>
                  </a:txBody>
                  <a:tcPr marL="91425" marR="91425" marT="91425" marB="91425">
                    <a:solidFill>
                      <a:srgbClr val="FFFF00"/>
                    </a:solidFill>
                  </a:tcPr>
                </a:tc>
                <a:tc>
                  <a:txBody>
                    <a:bodyPr/>
                    <a:lstStyle/>
                    <a:p>
                      <a:pPr algn="ctr" rtl="0">
                        <a:spcBef>
                          <a:spcPts val="0"/>
                        </a:spcBef>
                        <a:buNone/>
                      </a:pPr>
                      <a:endParaRPr sz="2400"/>
                    </a:p>
                    <a:p>
                      <a:pPr lvl="0" algn="ctr">
                        <a:spcBef>
                          <a:spcPts val="0"/>
                        </a:spcBef>
                        <a:buClr>
                          <a:schemeClr val="dk1"/>
                        </a:buClr>
                        <a:buSzPct val="45833"/>
                        <a:buFont typeface="Arial"/>
                        <a:buNone/>
                      </a:pPr>
                      <a:r>
                        <a:rPr lang="en" sz="2400">
                          <a:solidFill>
                            <a:schemeClr val="dk1"/>
                          </a:solidFill>
                        </a:rPr>
                        <a:t>easTTle Maths</a:t>
                      </a:r>
                    </a:p>
                  </a:txBody>
                  <a:tcPr marL="91425" marR="91425" marT="91425" marB="91425">
                    <a:solidFill>
                      <a:srgbClr val="00FF00"/>
                    </a:solidFill>
                  </a:tcPr>
                </a:tc>
              </a:tr>
              <a:tr h="1481950">
                <a:tc>
                  <a:txBody>
                    <a:bodyPr/>
                    <a:lstStyle/>
                    <a:p>
                      <a:pPr lvl="0" algn="ctr" rtl="0">
                        <a:spcBef>
                          <a:spcPts val="0"/>
                        </a:spcBef>
                        <a:buNone/>
                      </a:pPr>
                      <a:endParaRPr sz="2400">
                        <a:solidFill>
                          <a:schemeClr val="dk1"/>
                        </a:solidFill>
                      </a:endParaRPr>
                    </a:p>
                    <a:p>
                      <a:pPr lvl="0" algn="ctr">
                        <a:spcBef>
                          <a:spcPts val="0"/>
                        </a:spcBef>
                        <a:buClr>
                          <a:schemeClr val="dk1"/>
                        </a:buClr>
                        <a:buSzPct val="45833"/>
                        <a:buFont typeface="Arial"/>
                        <a:buNone/>
                      </a:pPr>
                      <a:r>
                        <a:rPr lang="en" sz="2400">
                          <a:solidFill>
                            <a:schemeClr val="dk1"/>
                          </a:solidFill>
                        </a:rPr>
                        <a:t>Diagnostic Interview</a:t>
                      </a:r>
                    </a:p>
                  </a:txBody>
                  <a:tcPr marL="91425" marR="91425" marT="91425" marB="91425">
                    <a:solidFill>
                      <a:srgbClr val="00FFFF"/>
                    </a:solidFill>
                  </a:tcPr>
                </a:tc>
                <a:tc>
                  <a:txBody>
                    <a:bodyPr/>
                    <a:lstStyle/>
                    <a:p>
                      <a:pPr algn="ctr" rtl="0">
                        <a:spcBef>
                          <a:spcPts val="0"/>
                        </a:spcBef>
                        <a:buNone/>
                      </a:pPr>
                      <a:endParaRPr sz="2400"/>
                    </a:p>
                    <a:p>
                      <a:pPr lvl="0" algn="ctr">
                        <a:spcBef>
                          <a:spcPts val="0"/>
                        </a:spcBef>
                        <a:buClr>
                          <a:schemeClr val="dk1"/>
                        </a:buClr>
                        <a:buSzPct val="45833"/>
                        <a:buFont typeface="Arial"/>
                        <a:buNone/>
                      </a:pPr>
                      <a:r>
                        <a:rPr lang="en" sz="2400">
                          <a:solidFill>
                            <a:schemeClr val="dk1"/>
                          </a:solidFill>
                        </a:rPr>
                        <a:t>GloSS</a:t>
                      </a:r>
                    </a:p>
                  </a:txBody>
                  <a:tcPr marL="91425" marR="91425" marT="91425" marB="91425">
                    <a:solidFill>
                      <a:srgbClr val="FF00FF"/>
                    </a:solidFill>
                  </a:tcPr>
                </a:tc>
              </a:tr>
            </a:tbl>
          </a:graphicData>
        </a:graphic>
      </p:graphicFrame>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122325" y="1460500"/>
            <a:ext cx="4016399" cy="3465299"/>
          </a:xfrm>
          <a:prstGeom prst="rect">
            <a:avLst/>
          </a:prstGeom>
        </p:spPr>
        <p:txBody>
          <a:bodyPr lIns="91425" tIns="91425" rIns="91425" bIns="91425" anchor="t" anchorCtr="0">
            <a:noAutofit/>
          </a:bodyPr>
          <a:lstStyle/>
          <a:p>
            <a:pPr lvl="0" algn="r" rtl="0">
              <a:spcBef>
                <a:spcPts val="0"/>
              </a:spcBef>
              <a:buNone/>
            </a:pPr>
            <a:endParaRPr sz="2400"/>
          </a:p>
          <a:p>
            <a:pPr lvl="0" algn="r" rtl="0">
              <a:spcBef>
                <a:spcPts val="0"/>
              </a:spcBef>
              <a:buNone/>
            </a:pPr>
            <a:r>
              <a:rPr lang="en" sz="2400"/>
              <a:t>High stakes </a:t>
            </a:r>
          </a:p>
          <a:p>
            <a:pPr lvl="0" algn="r" rtl="0">
              <a:spcBef>
                <a:spcPts val="0"/>
              </a:spcBef>
              <a:buNone/>
            </a:pPr>
            <a:r>
              <a:rPr lang="en" sz="2400" u="sng"/>
              <a:t>+ limited assessment tools</a:t>
            </a:r>
          </a:p>
          <a:p>
            <a:pPr algn="r" rtl="0">
              <a:spcBef>
                <a:spcPts val="0"/>
              </a:spcBef>
              <a:buNone/>
            </a:pPr>
            <a:r>
              <a:rPr lang="en" sz="2400"/>
              <a:t>Narrowed focus for teaching</a:t>
            </a:r>
          </a:p>
          <a:p>
            <a:pPr algn="r" rtl="0">
              <a:spcBef>
                <a:spcPts val="0"/>
              </a:spcBef>
              <a:buNone/>
            </a:pPr>
            <a:endParaRPr sz="2400"/>
          </a:p>
          <a:p>
            <a:pPr lvl="0" algn="r" rtl="0">
              <a:spcBef>
                <a:spcPts val="0"/>
              </a:spcBef>
              <a:buNone/>
            </a:pPr>
            <a:endParaRPr sz="2400"/>
          </a:p>
          <a:p>
            <a:pPr lvl="0" rtl="0">
              <a:spcBef>
                <a:spcPts val="0"/>
              </a:spcBef>
              <a:buNone/>
            </a:pPr>
            <a:r>
              <a:rPr lang="en"/>
              <a:t> </a:t>
            </a:r>
          </a:p>
        </p:txBody>
      </p:sp>
      <p:pic>
        <p:nvPicPr>
          <p:cNvPr id="92" name="Shape 92"/>
          <p:cNvPicPr preferRelativeResize="0"/>
          <p:nvPr/>
        </p:nvPicPr>
        <p:blipFill>
          <a:blip r:embed="rId3">
            <a:alphaModFix/>
          </a:blip>
          <a:stretch>
            <a:fillRect/>
          </a:stretch>
        </p:blipFill>
        <p:spPr>
          <a:xfrm>
            <a:off x="4230525" y="1708274"/>
            <a:ext cx="4456275" cy="2970841"/>
          </a:xfrm>
          <a:prstGeom prst="rect">
            <a:avLst/>
          </a:prstGeom>
          <a:noFill/>
          <a:ln>
            <a:noFill/>
          </a:ln>
        </p:spPr>
      </p:pic>
      <p:sp>
        <p:nvSpPr>
          <p:cNvPr id="93" name="Shape 93"/>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r>
              <a:rPr lang="en"/>
              <a:t>Post national standards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Shape 98"/>
          <p:cNvPicPr preferRelativeResize="0"/>
          <p:nvPr/>
        </p:nvPicPr>
        <p:blipFill>
          <a:blip r:embed="rId3">
            <a:alphaModFix/>
          </a:blip>
          <a:stretch>
            <a:fillRect/>
          </a:stretch>
        </p:blipFill>
        <p:spPr>
          <a:xfrm>
            <a:off x="569349" y="1423675"/>
            <a:ext cx="4089325" cy="3413725"/>
          </a:xfrm>
          <a:prstGeom prst="rect">
            <a:avLst/>
          </a:prstGeom>
          <a:noFill/>
          <a:ln>
            <a:noFill/>
          </a:ln>
        </p:spPr>
      </p:pic>
      <p:sp>
        <p:nvSpPr>
          <p:cNvPr id="99" name="Shape 99"/>
          <p:cNvSpPr txBox="1">
            <a:spLocks noGrp="1"/>
          </p:cNvSpPr>
          <p:nvPr>
            <p:ph type="title"/>
          </p:nvPr>
        </p:nvSpPr>
        <p:spPr>
          <a:xfrm>
            <a:off x="173300" y="205975"/>
            <a:ext cx="8513400" cy="1141499"/>
          </a:xfrm>
          <a:prstGeom prst="rect">
            <a:avLst/>
          </a:prstGeom>
        </p:spPr>
        <p:txBody>
          <a:bodyPr lIns="91425" tIns="91425" rIns="91425" bIns="91425" anchor="b" anchorCtr="0">
            <a:noAutofit/>
          </a:bodyPr>
          <a:lstStyle/>
          <a:p>
            <a:pPr lvl="0" rtl="0">
              <a:spcBef>
                <a:spcPts val="0"/>
              </a:spcBef>
              <a:buNone/>
            </a:pPr>
            <a:r>
              <a:rPr lang="en" sz="2400"/>
              <a:t>Tendency to teach to the ‘useable’ assessment measures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217325" y="205975"/>
            <a:ext cx="8469599" cy="1141499"/>
          </a:xfrm>
          <a:prstGeom prst="rect">
            <a:avLst/>
          </a:prstGeom>
        </p:spPr>
        <p:txBody>
          <a:bodyPr lIns="91425" tIns="91425" rIns="91425" bIns="91425" anchor="b" anchorCtr="0">
            <a:noAutofit/>
          </a:bodyPr>
          <a:lstStyle/>
          <a:p>
            <a:pPr lvl="0" rtl="0">
              <a:spcBef>
                <a:spcPts val="0"/>
              </a:spcBef>
              <a:buNone/>
            </a:pPr>
            <a:r>
              <a:rPr lang="en"/>
              <a:t>When using PaCT... </a:t>
            </a:r>
          </a:p>
        </p:txBody>
      </p:sp>
      <p:sp>
        <p:nvSpPr>
          <p:cNvPr id="105" name="Shape 105"/>
          <p:cNvSpPr txBox="1">
            <a:spLocks noGrp="1"/>
          </p:cNvSpPr>
          <p:nvPr>
            <p:ph type="body" idx="1"/>
          </p:nvPr>
        </p:nvSpPr>
        <p:spPr>
          <a:xfrm>
            <a:off x="169025" y="1460500"/>
            <a:ext cx="8802000" cy="3465299"/>
          </a:xfrm>
          <a:prstGeom prst="rect">
            <a:avLst/>
          </a:prstGeom>
        </p:spPr>
        <p:txBody>
          <a:bodyPr lIns="91425" tIns="91425" rIns="91425" bIns="91425" anchor="t" anchorCtr="0">
            <a:noAutofit/>
          </a:bodyPr>
          <a:lstStyle/>
          <a:p>
            <a:pPr marL="0" marR="0" lvl="0" indent="0" algn="l" rtl="0">
              <a:lnSpc>
                <a:spcPct val="100000"/>
              </a:lnSpc>
              <a:spcBef>
                <a:spcPts val="600"/>
              </a:spcBef>
              <a:spcAft>
                <a:spcPts val="0"/>
              </a:spcAft>
              <a:buNone/>
            </a:pPr>
            <a:r>
              <a:rPr lang="en"/>
              <a:t>Judge all aspects at a point in time.</a:t>
            </a:r>
          </a:p>
          <a:p>
            <a:pPr marL="0" marR="0" lvl="0" indent="0" algn="l" rtl="0">
              <a:lnSpc>
                <a:spcPct val="100000"/>
              </a:lnSpc>
              <a:spcBef>
                <a:spcPts val="600"/>
              </a:spcBef>
              <a:spcAft>
                <a:spcPts val="0"/>
              </a:spcAft>
              <a:buNone/>
            </a:pPr>
            <a:r>
              <a:rPr lang="en"/>
              <a:t>Need relatively current knowledge of where a student is at across all aspects.</a:t>
            </a:r>
          </a:p>
        </p:txBody>
      </p:sp>
    </p:spTree>
  </p:cSld>
  <p:clrMapOvr>
    <a:masterClrMapping/>
  </p:clrMapOvr>
  <p:transitio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1039</Words>
  <Application>Microsoft Office PowerPoint</Application>
  <PresentationFormat>On-screen Show (16:9)</PresentationFormat>
  <Paragraphs>159</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modern</vt:lpstr>
      <vt:lpstr>PaCT Mathematics</vt:lpstr>
      <vt:lpstr>Post national standards</vt:lpstr>
      <vt:lpstr>Slide 3</vt:lpstr>
      <vt:lpstr>Post national standards</vt:lpstr>
      <vt:lpstr>Post national standards</vt:lpstr>
      <vt:lpstr>Post national standards</vt:lpstr>
      <vt:lpstr>Post national standards</vt:lpstr>
      <vt:lpstr>Tendency to teach to the ‘useable’ assessment measures </vt:lpstr>
      <vt:lpstr>When using PaCT... </vt:lpstr>
      <vt:lpstr>When using PaCT... </vt:lpstr>
      <vt:lpstr>Integrating ‘Strands’ within ‘maths time’ </vt:lpstr>
      <vt:lpstr>Maths across the Curriculum </vt:lpstr>
      <vt:lpstr>Slide 13</vt:lpstr>
      <vt:lpstr>When using PaCT... </vt:lpstr>
      <vt:lpstr>Symbols and Expressions</vt:lpstr>
      <vt:lpstr>So...</vt:lpstr>
      <vt:lpstr>When using PaCT... </vt:lpstr>
      <vt:lpstr>Lack of Understanding</vt:lpstr>
      <vt:lpstr>Performance of Understanding</vt:lpstr>
      <vt:lpstr>When problem solving</vt:lpstr>
      <vt:lpstr>2 step problem example</vt:lpstr>
      <vt:lpstr>Still wondering...</vt:lpstr>
      <vt:lpstr>Good pedagogy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PaCT Mathematics</dc:title>
  <dc:creator>Marina Dixon</dc:creator>
  <cp:lastModifiedBy>Marina Dixon</cp:lastModifiedBy>
  <cp:revision>1</cp:revision>
  <dcterms:modified xsi:type="dcterms:W3CDTF">2015-10-05T21:17:32Z</dcterms:modified>
</cp:coreProperties>
</file>